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 id="2147483888" r:id="rId2"/>
  </p:sldMasterIdLst>
  <p:notesMasterIdLst>
    <p:notesMasterId r:id="rId33"/>
  </p:notesMasterIdLst>
  <p:sldIdLst>
    <p:sldId id="2330" r:id="rId3"/>
    <p:sldId id="2287" r:id="rId4"/>
    <p:sldId id="2325" r:id="rId5"/>
    <p:sldId id="2361" r:id="rId6"/>
    <p:sldId id="2362" r:id="rId7"/>
    <p:sldId id="2298" r:id="rId8"/>
    <p:sldId id="2300" r:id="rId9"/>
    <p:sldId id="2301" r:id="rId10"/>
    <p:sldId id="2059" r:id="rId11"/>
    <p:sldId id="2233" r:id="rId12"/>
    <p:sldId id="2302" r:id="rId13"/>
    <p:sldId id="2339" r:id="rId14"/>
    <p:sldId id="2243" r:id="rId15"/>
    <p:sldId id="2310" r:id="rId16"/>
    <p:sldId id="2342" r:id="rId17"/>
    <p:sldId id="2343" r:id="rId18"/>
    <p:sldId id="2355" r:id="rId19"/>
    <p:sldId id="2356" r:id="rId20"/>
    <p:sldId id="2317" r:id="rId21"/>
    <p:sldId id="2344" r:id="rId22"/>
    <p:sldId id="2345" r:id="rId23"/>
    <p:sldId id="2357" r:id="rId24"/>
    <p:sldId id="1986" r:id="rId25"/>
    <p:sldId id="2163" r:id="rId26"/>
    <p:sldId id="2349" r:id="rId27"/>
    <p:sldId id="2350" r:id="rId28"/>
    <p:sldId id="2358" r:id="rId29"/>
    <p:sldId id="2360" r:id="rId30"/>
    <p:sldId id="1948" r:id="rId31"/>
    <p:sldId id="1894" r:id="rId32"/>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CF2D4"/>
    <a:srgbClr val="349BA6"/>
    <a:srgbClr val="1D6687"/>
    <a:srgbClr val="0078D2"/>
    <a:srgbClr val="3C8690"/>
    <a:srgbClr val="0083E6"/>
    <a:srgbClr val="FF4F4F"/>
    <a:srgbClr val="FF8B8B"/>
    <a:srgbClr val="FF2929"/>
    <a:srgbClr val="FBEDC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01" autoAdjust="0"/>
    <p:restoredTop sz="93697" autoAdjust="0"/>
  </p:normalViewPr>
  <p:slideViewPr>
    <p:cSldViewPr>
      <p:cViewPr varScale="1">
        <p:scale>
          <a:sx n="97" d="100"/>
          <a:sy n="97" d="100"/>
        </p:scale>
        <p:origin x="-566" y="-79"/>
      </p:cViewPr>
      <p:guideLst>
        <p:guide orient="horz" pos="2160"/>
        <p:guide pos="2880"/>
      </p:guideLst>
    </p:cSldViewPr>
  </p:slideViewPr>
  <p:outlineViewPr>
    <p:cViewPr>
      <p:scale>
        <a:sx n="33" d="100"/>
        <a:sy n="33" d="100"/>
      </p:scale>
      <p:origin x="0" y="-1517"/>
    </p:cViewPr>
  </p:outlineViewPr>
  <p:notesTextViewPr>
    <p:cViewPr>
      <p:scale>
        <a:sx n="100" d="100"/>
        <a:sy n="100" d="100"/>
      </p:scale>
      <p:origin x="0" y="0"/>
    </p:cViewPr>
  </p:notesTextViewPr>
  <p:sorterViewPr>
    <p:cViewPr varScale="1">
      <p:scale>
        <a:sx n="1" d="1"/>
        <a:sy n="1" d="1"/>
      </p:scale>
      <p:origin x="0" y="-12451"/>
    </p:cViewPr>
  </p:sorterViewPr>
  <p:notesViewPr>
    <p:cSldViewPr>
      <p:cViewPr varScale="1">
        <p:scale>
          <a:sx n="83" d="100"/>
          <a:sy n="83" d="100"/>
        </p:scale>
        <p:origin x="-3241" y="-84"/>
      </p:cViewPr>
      <p:guideLst>
        <p:guide orient="horz" pos="2957"/>
        <p:guide pos="2237"/>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F468478F-85AB-4F2F-9836-360E2A3B8D3A}" type="datetimeFigureOut">
              <a:rPr lang="en-US" smtClean="0"/>
              <a:pPr/>
              <a:t>2/5/2024</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069C13DB-1E66-41C6-A5A3-6652159ABCB2}" type="slidenum">
              <a:rPr lang="en-US" smtClean="0"/>
              <a:pPr/>
              <a:t>‹#›</a:t>
            </a:fld>
            <a:endParaRPr lang="en-US"/>
          </a:p>
        </p:txBody>
      </p:sp>
    </p:spTree>
    <p:extLst>
      <p:ext uri="{BB962C8B-B14F-4D97-AF65-F5344CB8AC3E}">
        <p14:creationId xmlns:p14="http://schemas.microsoft.com/office/powerpoint/2010/main" xmlns="" val="1485134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1</a:t>
            </a:fld>
            <a:endParaRPr lang="en-US" dirty="0"/>
          </a:p>
        </p:txBody>
      </p:sp>
    </p:spTree>
    <p:extLst>
      <p:ext uri="{BB962C8B-B14F-4D97-AF65-F5344CB8AC3E}">
        <p14:creationId xmlns:p14="http://schemas.microsoft.com/office/powerpoint/2010/main" xmlns="" val="1356246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9975417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9683442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1036577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5090586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9373650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0915824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7641015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9519866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5685520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208176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6358139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8906055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5993579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7531281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4393815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9993110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21405286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23762951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solidFill>
                  <a:prstClr val="black"/>
                </a:solidFill>
              </a:rPr>
              <a:pPr/>
              <a:t>30</a:t>
            </a:fld>
            <a:endParaRPr lang="en-US">
              <a:solidFill>
                <a:prstClr val="black"/>
              </a:solidFill>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smtClean="0">
              <a:latin typeface="Arial" pitchFamily="34" charset="0"/>
              <a:ea typeface="ＭＳ Ｐゴシック" pitchFamily="34" charset="-128"/>
            </a:endParaRPr>
          </a:p>
        </p:txBody>
      </p:sp>
    </p:spTree>
    <p:extLst>
      <p:ext uri="{BB962C8B-B14F-4D97-AF65-F5344CB8AC3E}">
        <p14:creationId xmlns:p14="http://schemas.microsoft.com/office/powerpoint/2010/main" xmlns="" val="1475754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561789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2480613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926662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502903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560565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893129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5028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pPr/>
              <a:t>2/5/2024</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solidFill>
                  <a:srgbClr val="F0A22E">
                    <a:shade val="75000"/>
                  </a:srgbClr>
                </a:solidFill>
              </a:rPr>
              <a:pPr/>
              <a:t>2/5/2024</a:t>
            </a:fld>
            <a:endParaRPr lang="en-US">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2/5/2024</a:t>
            </a:fld>
            <a:endParaRPr lang="en-US">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solidFill>
                  <a:srgbClr val="F0A22E">
                    <a:shade val="75000"/>
                  </a:srgbClr>
                </a:solidFill>
              </a:rPr>
              <a:pPr/>
              <a:t>2/5/2024</a:t>
            </a:fld>
            <a:endParaRPr lang="en-US">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solidFill>
                  <a:srgbClr val="F0A22E">
                    <a:shade val="75000"/>
                  </a:srgbClr>
                </a:solidFill>
              </a:rPr>
              <a:pPr/>
              <a:t>2/5/2024</a:t>
            </a:fld>
            <a:endParaRPr lang="en-US">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solidFill>
                  <a:srgbClr val="F0A22E">
                    <a:shade val="75000"/>
                  </a:srgbClr>
                </a:solidFill>
              </a:rPr>
              <a:pPr/>
              <a:t>2/5/2024</a:t>
            </a:fld>
            <a:endParaRPr lang="en-US">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solidFill>
                  <a:srgbClr val="F0A22E">
                    <a:shade val="75000"/>
                  </a:srgbClr>
                </a:solidFill>
              </a:rPr>
              <a:pPr/>
              <a:t>2/5/2024</a:t>
            </a:fld>
            <a:endParaRPr lang="en-US">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solidFill>
                  <a:srgbClr val="F0A22E">
                    <a:shade val="75000"/>
                  </a:srgbClr>
                </a:solidFill>
              </a:rPr>
              <a:pPr/>
              <a:t>2/5/2024</a:t>
            </a:fld>
            <a:endParaRPr lang="en-US">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2/5/2024</a:t>
            </a:fld>
            <a:endParaRPr lang="en-US">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2/5/2024</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a:p>
        </p:txBody>
      </p:sp>
      <p:sp>
        <p:nvSpPr>
          <p:cNvPr id="7" name="Date Placeholder 6"/>
          <p:cNvSpPr>
            <a:spLocks noGrp="1"/>
          </p:cNvSpPr>
          <p:nvPr>
            <p:ph type="dt" sz="half" idx="10"/>
          </p:nvPr>
        </p:nvSpPr>
        <p:spPr/>
        <p:txBody>
          <a:bodyPr/>
          <a:lstStyle/>
          <a:p>
            <a:fld id="{0804793A-1E92-424A-BFA1-CF8C55CC78BE}" type="datetimeFigureOut">
              <a:rPr lang="en-US" smtClean="0">
                <a:solidFill>
                  <a:srgbClr val="F0A22E">
                    <a:shade val="75000"/>
                  </a:srgbClr>
                </a:solidFill>
              </a:rPr>
              <a:pPr/>
              <a:t>2/5/2024</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2/5/2024</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2/5/2024</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pPr/>
              <a:t>2/5/2024</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C6247203-1E23-499F-9395-80E876021AF9}"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pPr/>
              <a:t>2/5/2024</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pPr/>
              <a:t>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pPr/>
              <a:t>2/5/2024</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pPr/>
              <a:t>2/5/2024</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2/5/2024</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a:p>
        </p:txBody>
      </p:sp>
      <p:sp>
        <p:nvSpPr>
          <p:cNvPr id="7" name="Date Placeholder 6"/>
          <p:cNvSpPr>
            <a:spLocks noGrp="1"/>
          </p:cNvSpPr>
          <p:nvPr>
            <p:ph type="dt" sz="half" idx="10"/>
          </p:nvPr>
        </p:nvSpPr>
        <p:spPr/>
        <p:txBody>
          <a:bodyPr/>
          <a:lstStyle/>
          <a:p>
            <a:fld id="{0804793A-1E92-424A-BFA1-CF8C55CC78BE}" type="datetimeFigureOut">
              <a:rPr lang="en-US" smtClean="0"/>
              <a:pPr/>
              <a:t>2/5/2024</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pPr/>
              <a:t>2/5/2024</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solidFill>
                  <a:srgbClr val="F0A22E">
                    <a:shade val="75000"/>
                  </a:srgbClr>
                </a:solidFill>
              </a:rPr>
              <a:pPr/>
              <a:t>2/5/2024</a:t>
            </a:fld>
            <a:endParaRPr lang="en-US">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724" y="0"/>
            <a:ext cx="9161929" cy="6858000"/>
          </a:xfrm>
          <a:prstGeom prst="rect">
            <a:avLst/>
          </a:prstGeom>
        </p:spPr>
      </p:pic>
      <p:sp>
        <p:nvSpPr>
          <p:cNvPr id="4" name="Rectangle 3"/>
          <p:cNvSpPr/>
          <p:nvPr/>
        </p:nvSpPr>
        <p:spPr>
          <a:xfrm>
            <a:off x="383241" y="76200"/>
            <a:ext cx="8382000" cy="677108"/>
          </a:xfrm>
          <a:prstGeom prst="rect">
            <a:avLst/>
          </a:prstGeom>
          <a:effectLst>
            <a:innerShdw blurRad="63500" dist="63500" dir="13500000">
              <a:schemeClr val="bg1">
                <a:alpha val="50000"/>
              </a:schemeClr>
            </a:innerShdw>
          </a:effectLst>
        </p:spPr>
        <p:txBody>
          <a:bodyPr wrap="square">
            <a:spAutoFit/>
          </a:bodyPr>
          <a:lstStyle/>
          <a:p>
            <a:pPr algn="ctr"/>
            <a:r>
              <a:rPr lang="en-US" sz="3800" b="1" dirty="0" smtClean="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The Crucial Concerns of Ministry</a:t>
            </a:r>
            <a:endParaRPr lang="en-US" sz="3800" b="1"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endParaRPr>
          </a:p>
        </p:txBody>
      </p:sp>
      <p:sp>
        <p:nvSpPr>
          <p:cNvPr id="5" name="Rectangle 4"/>
          <p:cNvSpPr/>
          <p:nvPr/>
        </p:nvSpPr>
        <p:spPr>
          <a:xfrm>
            <a:off x="235323" y="6140559"/>
            <a:ext cx="8534400" cy="646331"/>
          </a:xfrm>
          <a:prstGeom prst="rect">
            <a:avLst/>
          </a:prstGeom>
        </p:spPr>
        <p:txBody>
          <a:bodyPr wrap="square">
            <a:spAutoFit/>
          </a:bodyPr>
          <a:lstStyle/>
          <a:p>
            <a:pPr algn="ctr"/>
            <a:r>
              <a:rPr lang="en-US" sz="3600" dirty="0" smtClean="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07 February 2024</a:t>
            </a:r>
            <a:endParaRPr lang="en-US" sz="3600"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endParaRPr>
          </a:p>
        </p:txBody>
      </p:sp>
      <p:sp>
        <p:nvSpPr>
          <p:cNvPr id="7" name="TextBox 6"/>
          <p:cNvSpPr txBox="1"/>
          <p:nvPr/>
        </p:nvSpPr>
        <p:spPr>
          <a:xfrm>
            <a:off x="840441" y="3657600"/>
            <a:ext cx="7620000" cy="707886"/>
          </a:xfrm>
          <a:prstGeom prst="rect">
            <a:avLst/>
          </a:prstGeom>
          <a:noFill/>
        </p:spPr>
        <p:txBody>
          <a:bodyPr wrap="square" rtlCol="0">
            <a:spAutoFit/>
          </a:bodyPr>
          <a:lstStyle/>
          <a:p>
            <a:pPr algn="ctr"/>
            <a:r>
              <a:rPr lang="en-US" sz="4000" b="1" dirty="0" smtClean="0">
                <a:ln w="10160">
                  <a:solidFill>
                    <a:schemeClr val="accent5"/>
                  </a:solidFill>
                  <a:prstDash val="solid"/>
                </a:ln>
                <a:solidFill>
                  <a:schemeClr val="bg1"/>
                </a:solidFill>
                <a:effectLst>
                  <a:outerShdw blurRad="38100" dist="38100" dir="2700000" algn="tl">
                    <a:srgbClr val="000000">
                      <a:alpha val="43137"/>
                    </a:srgbClr>
                  </a:outerShdw>
                </a:effectLst>
                <a:latin typeface="Bernard MT Condensed" panose="02050806060905020404" pitchFamily="18" charset="0"/>
                <a:cs typeface="Calibri" panose="020F0502020204030204" pitchFamily="34" charset="0"/>
              </a:rPr>
              <a:t>Confusing Pardon with Probation</a:t>
            </a:r>
            <a:endParaRPr lang="en-US" sz="4000" b="1" dirty="0">
              <a:ln w="10160">
                <a:solidFill>
                  <a:schemeClr val="accent5"/>
                </a:solidFill>
                <a:prstDash val="solid"/>
              </a:ln>
              <a:solidFill>
                <a:schemeClr val="bg1"/>
              </a:solidFill>
              <a:effectLst>
                <a:outerShdw blurRad="38100" dist="38100" dir="2700000" algn="tl">
                  <a:srgbClr val="000000">
                    <a:alpha val="43137"/>
                  </a:srgbClr>
                </a:outerShdw>
              </a:effectLst>
              <a:latin typeface="Bernard MT Condensed" panose="02050806060905020404" pitchFamily="18" charset="0"/>
              <a:cs typeface="Calibri" panose="020F0502020204030204" pitchFamily="34" charset="0"/>
            </a:endParaRPr>
          </a:p>
        </p:txBody>
      </p:sp>
      <p:sp>
        <p:nvSpPr>
          <p:cNvPr id="2" name="TextBox 1"/>
          <p:cNvSpPr txBox="1"/>
          <p:nvPr/>
        </p:nvSpPr>
        <p:spPr>
          <a:xfrm>
            <a:off x="-6725" y="5638800"/>
            <a:ext cx="9161929" cy="391924"/>
          </a:xfrm>
          <a:prstGeom prst="rect">
            <a:avLst/>
          </a:prstGeom>
          <a:solidFill>
            <a:schemeClr val="tx1"/>
          </a:solidFill>
        </p:spPr>
        <p:txBody>
          <a:bodyPr wrap="square" rtlCol="0">
            <a:spAutoFit/>
          </a:bodyPr>
          <a:lstStyle/>
          <a:p>
            <a:endParaRPr lang="en-US" dirty="0"/>
          </a:p>
        </p:txBody>
      </p:sp>
      <p:sp>
        <p:nvSpPr>
          <p:cNvPr id="6" name="TextBox 5"/>
          <p:cNvSpPr txBox="1"/>
          <p:nvPr/>
        </p:nvSpPr>
        <p:spPr>
          <a:xfrm>
            <a:off x="3352800" y="5638800"/>
            <a:ext cx="2362200" cy="646331"/>
          </a:xfrm>
          <a:prstGeom prst="rect">
            <a:avLst/>
          </a:prstGeom>
          <a:noFill/>
        </p:spPr>
        <p:txBody>
          <a:bodyPr wrap="square" rtlCol="0">
            <a:spAutoFit/>
          </a:bodyPr>
          <a:lstStyle/>
          <a:p>
            <a:pPr algn="ctr"/>
            <a:r>
              <a:rPr lang="en-US" sz="3600" dirty="0" smtClean="0">
                <a:solidFill>
                  <a:schemeClr val="bg1"/>
                </a:solidFill>
                <a:effectLst>
                  <a:outerShdw blurRad="38100" dist="38100" dir="2700000" algn="tl">
                    <a:srgbClr val="000000">
                      <a:alpha val="43137"/>
                    </a:srgbClr>
                  </a:outerShdw>
                </a:effectLst>
                <a:latin typeface="Britannic Bold" panose="020B0903060703020204" pitchFamily="34" charset="0"/>
              </a:rPr>
              <a:t>Week 78</a:t>
            </a:r>
            <a:endParaRPr lang="en-US" sz="3600" dirty="0">
              <a:solidFill>
                <a:schemeClr val="bg1"/>
              </a:solidFill>
              <a:effectLst>
                <a:outerShdw blurRad="38100" dist="38100" dir="2700000" algn="tl">
                  <a:srgbClr val="000000">
                    <a:alpha val="43137"/>
                  </a:srgbClr>
                </a:outerShdw>
              </a:effectLst>
              <a:latin typeface="Britannic Bold" panose="020B0903060703020204" pitchFamily="34" charset="0"/>
            </a:endParaRPr>
          </a:p>
        </p:txBody>
      </p:sp>
    </p:spTree>
    <p:extLst>
      <p:ext uri="{BB962C8B-B14F-4D97-AF65-F5344CB8AC3E}">
        <p14:creationId xmlns:p14="http://schemas.microsoft.com/office/powerpoint/2010/main" xmlns="" val="26322316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313765" y="762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2:5-6</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28599" y="1142999"/>
            <a:ext cx="8771965" cy="535531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The background to this problem in </a:t>
            </a:r>
            <a:r>
              <a:rPr lang="en-US" sz="2400" b="1" dirty="0" smtClean="0">
                <a:effectLst>
                  <a:outerShdw blurRad="38100" dist="38100" dir="2700000" algn="tl">
                    <a:srgbClr val="000000">
                      <a:alpha val="43137"/>
                    </a:srgbClr>
                  </a:outerShdw>
                </a:effectLst>
                <a:latin typeface="Cambria" pitchFamily="18" charset="0"/>
              </a:rPr>
              <a:t>2:5-6</a:t>
            </a:r>
            <a:r>
              <a:rPr lang="en-US" sz="2400" b="1" dirty="0" smtClean="0">
                <a:latin typeface="Cambria" pitchFamily="18" charset="0"/>
              </a:rPr>
              <a:t>, is likely from </a:t>
            </a:r>
            <a:r>
              <a:rPr lang="en-US" sz="2400" b="1" dirty="0" smtClean="0">
                <a:latin typeface="Cambria" pitchFamily="18" charset="0"/>
              </a:rPr>
              <a:t>First </a:t>
            </a:r>
            <a:r>
              <a:rPr lang="en-US" sz="2400" b="1" dirty="0" smtClean="0">
                <a:latin typeface="Cambria" pitchFamily="18" charset="0"/>
              </a:rPr>
              <a:t>Corinthians 5, where Paul confronts the church </a:t>
            </a:r>
            <a:r>
              <a:rPr lang="en-US" sz="2400" b="1" dirty="0">
                <a:latin typeface="Cambria" pitchFamily="18" charset="0"/>
              </a:rPr>
              <a:t>about </a:t>
            </a:r>
            <a:r>
              <a:rPr lang="en-US" sz="2400" b="1" dirty="0" smtClean="0">
                <a:latin typeface="Cambria" pitchFamily="18" charset="0"/>
              </a:rPr>
              <a:t>a specific act of </a:t>
            </a:r>
            <a:r>
              <a:rPr lang="en-US" sz="2400" b="1" dirty="0">
                <a:latin typeface="Cambria" pitchFamily="18" charset="0"/>
              </a:rPr>
              <a:t>sexual immorality they were </a:t>
            </a:r>
            <a:r>
              <a:rPr lang="en-US" sz="2400" b="1" dirty="0" smtClean="0">
                <a:latin typeface="Cambria" pitchFamily="18" charset="0"/>
              </a:rPr>
              <a:t>excusing under  the banner of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grace</a:t>
            </a:r>
            <a:r>
              <a:rPr lang="en-US" sz="2400" b="1" i="1" dirty="0" smtClean="0">
                <a:latin typeface="Cambria" pitchFamily="18" charset="0"/>
              </a:rPr>
              <a:t>.”</a:t>
            </a:r>
          </a:p>
          <a:p>
            <a:pPr indent="457200">
              <a:spcAft>
                <a:spcPts val="1200"/>
              </a:spcAft>
            </a:pPr>
            <a:r>
              <a:rPr lang="en-US" sz="2400" b="1" dirty="0" smtClean="0">
                <a:latin typeface="Cambria" pitchFamily="18" charset="0"/>
              </a:rPr>
              <a:t>One of the church members was involved in an ongoing incestuous relationship with his stepmother (</a:t>
            </a:r>
            <a:r>
              <a:rPr lang="en-US" sz="2400" b="1" dirty="0" smtClean="0">
                <a:effectLst>
                  <a:outerShdw blurRad="38100" dist="38100" dir="2700000" algn="tl">
                    <a:srgbClr val="000000">
                      <a:alpha val="43137"/>
                    </a:srgbClr>
                  </a:outerShdw>
                </a:effectLst>
                <a:latin typeface="Cambria" pitchFamily="18" charset="0"/>
              </a:rPr>
              <a:t>1Cor</a:t>
            </a:r>
            <a:r>
              <a:rPr lang="en-US" sz="2400" b="1" dirty="0" smtClean="0">
                <a:effectLst>
                  <a:outerShdw blurRad="38100" dist="38100" dir="2700000" algn="tl">
                    <a:srgbClr val="000000">
                      <a:alpha val="43137"/>
                    </a:srgbClr>
                  </a:outerShdw>
                </a:effectLst>
                <a:latin typeface="Cambria" pitchFamily="18" charset="0"/>
              </a:rPr>
              <a:t>. 1:5</a:t>
            </a:r>
            <a:r>
              <a:rPr lang="en-US" sz="2400" b="1" dirty="0" smtClean="0">
                <a:latin typeface="Cambria" pitchFamily="18" charset="0"/>
              </a:rPr>
              <a:t>), a sin not even their pagan neighbors would have tolerated!</a:t>
            </a:r>
            <a:endParaRPr lang="en-US" sz="2400" b="1" dirty="0">
              <a:latin typeface="Cambria" pitchFamily="18" charset="0"/>
              <a:ea typeface="Cambria" panose="02040503050406030204" pitchFamily="18" charset="0"/>
            </a:endParaRPr>
          </a:p>
          <a:p>
            <a:pPr indent="457200">
              <a:spcAft>
                <a:spcPts val="1200"/>
              </a:spcAft>
            </a:pPr>
            <a:r>
              <a:rPr lang="en-US" sz="2400" b="1" dirty="0" smtClean="0">
                <a:latin typeface="Cambria" pitchFamily="18" charset="0"/>
              </a:rPr>
              <a:t>And, because they had refused to take disciplinary action against this infectious disease of immorality, Paul instructed them to remove this immoral man from the church as an act of discipline (</a:t>
            </a:r>
            <a:r>
              <a:rPr lang="en-US" sz="2400" b="1" dirty="0" smtClean="0">
                <a:effectLst>
                  <a:outerShdw blurRad="38100" dist="38100" dir="2700000" algn="tl">
                    <a:srgbClr val="000000">
                      <a:alpha val="43137"/>
                    </a:srgbClr>
                  </a:outerShdw>
                </a:effectLst>
                <a:latin typeface="Cambria" pitchFamily="18" charset="0"/>
              </a:rPr>
              <a:t>1Cor</a:t>
            </a:r>
            <a:r>
              <a:rPr lang="en-US" sz="2400" b="1" dirty="0" smtClean="0">
                <a:effectLst>
                  <a:outerShdw blurRad="38100" dist="38100" dir="2700000" algn="tl">
                    <a:srgbClr val="000000">
                      <a:alpha val="43137"/>
                    </a:srgbClr>
                  </a:outerShdw>
                </a:effectLst>
                <a:latin typeface="Cambria" pitchFamily="18" charset="0"/>
              </a:rPr>
              <a:t>. 5:11-13</a:t>
            </a:r>
            <a:r>
              <a:rPr lang="en-US" sz="2400" b="1" dirty="0" smtClean="0">
                <a:latin typeface="Cambria" pitchFamily="18" charset="0"/>
              </a:rPr>
              <a:t>).  </a:t>
            </a:r>
          </a:p>
          <a:p>
            <a:pPr indent="457200">
              <a:spcAft>
                <a:spcPts val="1200"/>
              </a:spcAft>
            </a:pPr>
            <a:r>
              <a:rPr lang="en-US" sz="2400" b="1" dirty="0" smtClean="0">
                <a:latin typeface="Cambria" pitchFamily="18" charset="0"/>
                <a:ea typeface="Cambria" panose="02040503050406030204" pitchFamily="18" charset="0"/>
              </a:rPr>
              <a:t>However, somewhere between then and now – </a:t>
            </a:r>
            <a:r>
              <a:rPr lang="en-US" sz="2400" b="1" dirty="0" smtClean="0">
                <a:latin typeface="Cambria" pitchFamily="18" charset="0"/>
                <a:ea typeface="Cambria" panose="02040503050406030204" pitchFamily="18" charset="0"/>
              </a:rPr>
              <a:t>perhaps </a:t>
            </a:r>
            <a:r>
              <a:rPr lang="en-US" sz="2400" b="1" dirty="0" smtClean="0">
                <a:latin typeface="Cambria" pitchFamily="18" charset="0"/>
                <a:ea typeface="Cambria" panose="02040503050406030204" pitchFamily="18" charset="0"/>
              </a:rPr>
              <a:t>in response to Paul’s second letter (</a:t>
            </a:r>
            <a:r>
              <a:rPr lang="en-US" sz="2400" b="1" dirty="0" smtClean="0">
                <a:effectLst>
                  <a:outerShdw blurRad="38100" dist="38100" dir="2700000" algn="tl">
                    <a:srgbClr val="000000">
                      <a:alpha val="43137"/>
                    </a:srgbClr>
                  </a:outerShdw>
                </a:effectLst>
                <a:latin typeface="Cambria" pitchFamily="18" charset="0"/>
                <a:ea typeface="Cambria" panose="02040503050406030204" pitchFamily="18" charset="0"/>
              </a:rPr>
              <a:t>2:4</a:t>
            </a:r>
            <a:r>
              <a:rPr lang="en-US" sz="2400" b="1" dirty="0" smtClean="0">
                <a:latin typeface="Cambria"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itchFamily="18" charset="0"/>
                <a:ea typeface="Cambria" panose="02040503050406030204" pitchFamily="18" charset="0"/>
              </a:rPr>
              <a:t>. . .  </a:t>
            </a:r>
            <a:endParaRPr lang="en-US" sz="2400" b="1" dirty="0" smtClean="0">
              <a:effectLst>
                <a:outerShdw blurRad="38100" dist="38100" dir="2700000" algn="tl">
                  <a:srgbClr val="000000">
                    <a:alpha val="43137"/>
                  </a:srgbClr>
                </a:outerShdw>
              </a:effectLst>
              <a:latin typeface="Cambria" pitchFamily="18" charset="0"/>
              <a:ea typeface="Cambria" panose="02040503050406030204" pitchFamily="18" charset="0"/>
            </a:endParaRPr>
          </a:p>
        </p:txBody>
      </p:sp>
    </p:spTree>
    <p:extLst>
      <p:ext uri="{BB962C8B-B14F-4D97-AF65-F5344CB8AC3E}">
        <p14:creationId xmlns:p14="http://schemas.microsoft.com/office/powerpoint/2010/main" xmlns="" val="78139626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268942" y="1524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2:5-6</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40367" y="1143000"/>
            <a:ext cx="8592670" cy="5355312"/>
          </a:xfrm>
          <a:prstGeom prst="rect">
            <a:avLst/>
          </a:prstGeom>
          <a:noFill/>
          <a:effectLst/>
        </p:spPr>
        <p:txBody>
          <a:bodyPr wrap="square" rtlCol="0">
            <a:spAutoFit/>
          </a:bodyPr>
          <a:lstStyle/>
          <a:p>
            <a:pPr indent="457200">
              <a:tabLst>
                <a:tab pos="457200" algn="l"/>
              </a:tabLst>
            </a:pPr>
            <a:r>
              <a:rPr lang="en-US" sz="2400" b="1" dirty="0" smtClean="0">
                <a:latin typeface="Cambria" panose="02040503050406030204" pitchFamily="18" charset="0"/>
                <a:ea typeface="Cambria" panose="02040503050406030204" pitchFamily="18" charset="0"/>
              </a:rPr>
              <a:t>Some </a:t>
            </a:r>
            <a:r>
              <a:rPr lang="en-US" sz="2400" b="1" dirty="0" smtClean="0">
                <a:latin typeface="Cambria" panose="02040503050406030204" pitchFamily="18" charset="0"/>
                <a:ea typeface="Cambria" panose="02040503050406030204" pitchFamily="18" charset="0"/>
              </a:rPr>
              <a:t>in the congregation had mistaken Paul’s firm instructions as a permit not only for immediate and decisive action against the perpetrator, but as permission for strong, even humiliating treatment.  </a:t>
            </a: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itchFamily="18" charset="0"/>
              </a:rPr>
              <a:t>The </a:t>
            </a:r>
            <a:r>
              <a:rPr lang="en-US" sz="2400" b="1" dirty="0" smtClean="0">
                <a:latin typeface="Cambria" pitchFamily="18" charset="0"/>
              </a:rPr>
              <a:t>Corinthians first made the mistake by proudly condoning the immorality with a </a:t>
            </a:r>
            <a:r>
              <a:rPr lang="en-US" sz="2400" b="1" i="1" dirty="0" smtClean="0">
                <a:effectLst>
                  <a:outerShdw blurRad="38100" dist="38100" dir="2700000" algn="tl">
                    <a:srgbClr val="000000">
                      <a:alpha val="43137"/>
                    </a:srgbClr>
                  </a:outerShdw>
                </a:effectLst>
                <a:latin typeface="Cambria" pitchFamily="18" charset="0"/>
              </a:rPr>
              <a:t>complete lack of remorse</a:t>
            </a:r>
            <a:r>
              <a:rPr lang="en-US" sz="2400" b="1" dirty="0" smtClean="0">
                <a:latin typeface="Cambria" pitchFamily="18" charset="0"/>
              </a:rPr>
              <a:t>. </a:t>
            </a:r>
          </a:p>
          <a:p>
            <a:pPr indent="457200">
              <a:tabLst>
                <a:tab pos="457200" algn="l"/>
              </a:tabLst>
            </a:pPr>
            <a:endParaRPr lang="en-US" sz="1000" b="1" dirty="0">
              <a:latin typeface="Cambria" pitchFamily="18" charset="0"/>
            </a:endParaRPr>
          </a:p>
          <a:p>
            <a:pPr indent="457200">
              <a:tabLst>
                <a:tab pos="457200" algn="l"/>
              </a:tabLst>
            </a:pPr>
            <a:r>
              <a:rPr lang="en-US" sz="2400" b="1" dirty="0" smtClean="0">
                <a:latin typeface="Cambria" pitchFamily="18" charset="0"/>
              </a:rPr>
              <a:t>Now </a:t>
            </a:r>
            <a:r>
              <a:rPr lang="en-US" sz="2400" b="1" dirty="0" smtClean="0">
                <a:latin typeface="Cambria" pitchFamily="18" charset="0"/>
              </a:rPr>
              <a:t>the pendulum seems to have swung to the opposite error.  They arrogantly condemn the immoral person, </a:t>
            </a:r>
            <a:r>
              <a:rPr lang="en-US" sz="2400" b="1" i="1" dirty="0" smtClean="0">
                <a:effectLst>
                  <a:outerShdw blurRad="38100" dist="38100" dir="2700000" algn="tl">
                    <a:srgbClr val="000000">
                      <a:alpha val="43137"/>
                    </a:srgbClr>
                  </a:outerShdw>
                </a:effectLst>
                <a:latin typeface="Cambria" pitchFamily="18" charset="0"/>
              </a:rPr>
              <a:t>even though he had sincerely repented and sought reconciliation</a:t>
            </a:r>
            <a:r>
              <a:rPr lang="en-US" sz="2400" b="1" i="1" dirty="0" smtClean="0">
                <a:latin typeface="Cambria" pitchFamily="18" charset="0"/>
              </a:rPr>
              <a:t>!</a:t>
            </a:r>
          </a:p>
          <a:p>
            <a:pPr indent="457200">
              <a:tabLst>
                <a:tab pos="457200" algn="l"/>
              </a:tabLst>
            </a:pPr>
            <a:endParaRPr lang="en-US" sz="1000" b="1" dirty="0" smtClean="0">
              <a:latin typeface="Cambria" pitchFamily="18" charset="0"/>
            </a:endParaRPr>
          </a:p>
          <a:p>
            <a:pPr indent="457200">
              <a:spcAft>
                <a:spcPts val="1200"/>
              </a:spcAft>
            </a:pPr>
            <a:r>
              <a:rPr lang="en-US" sz="2400" b="1" dirty="0" smtClean="0">
                <a:latin typeface="Cambria" pitchFamily="18" charset="0"/>
                <a:ea typeface="Cambria" panose="02040503050406030204" pitchFamily="18" charset="0"/>
              </a:rPr>
              <a:t>Even </a:t>
            </a:r>
            <a:r>
              <a:rPr lang="en-US" sz="2400" b="1" dirty="0" smtClean="0">
                <a:latin typeface="Cambria" pitchFamily="18" charset="0"/>
                <a:ea typeface="Cambria" panose="02040503050406030204" pitchFamily="18" charset="0"/>
              </a:rPr>
              <a:t>if this was not the same </a:t>
            </a:r>
            <a:r>
              <a:rPr lang="en-US" sz="2400" b="1" dirty="0" smtClean="0">
                <a:latin typeface="Cambria" pitchFamily="18" charset="0"/>
                <a:ea typeface="Cambria" panose="02040503050406030204" pitchFamily="18" charset="0"/>
              </a:rPr>
              <a:t>person, </a:t>
            </a:r>
            <a:r>
              <a:rPr lang="en-US" sz="2400" b="1" dirty="0" smtClean="0">
                <a:latin typeface="Cambria" pitchFamily="18" charset="0"/>
                <a:ea typeface="Cambria" panose="02040503050406030204" pitchFamily="18" charset="0"/>
              </a:rPr>
              <a:t>the key element Paul is addressing is:  </a:t>
            </a:r>
            <a:r>
              <a:rPr lang="en-US" sz="2400" b="1" i="1" dirty="0" smtClean="0">
                <a:latin typeface="Cambria" pitchFamily="18" charset="0"/>
                <a:ea typeface="Cambria" panose="02040503050406030204" pitchFamily="18" charset="0"/>
              </a:rPr>
              <a:t>A sinning person who had been severely and sufficiently disciplined by the church, resulting in </a:t>
            </a:r>
            <a:r>
              <a:rPr lang="en-US" sz="2400" b="1" i="1" dirty="0" smtClean="0">
                <a:latin typeface="Cambria" pitchFamily="18" charset="0"/>
                <a:ea typeface="Cambria" panose="02040503050406030204" pitchFamily="18" charset="0"/>
              </a:rPr>
              <a:t>repentance </a:t>
            </a:r>
            <a:r>
              <a:rPr lang="en-US" sz="2400" b="1" i="1" dirty="0" smtClean="0">
                <a:effectLst>
                  <a:outerShdw blurRad="38100" dist="38100" dir="2700000" algn="tl">
                    <a:srgbClr val="000000">
                      <a:alpha val="43137"/>
                    </a:srgbClr>
                  </a:outerShdw>
                </a:effectLst>
                <a:latin typeface="Cambria" pitchFamily="18" charset="0"/>
                <a:ea typeface="Cambria" panose="02040503050406030204" pitchFamily="18" charset="0"/>
              </a:rPr>
              <a:t>. . . should </a:t>
            </a:r>
            <a:r>
              <a:rPr lang="en-US" sz="2400" b="1" i="1" dirty="0" smtClean="0">
                <a:effectLst>
                  <a:outerShdw blurRad="38100" dist="38100" dir="2700000" algn="tl">
                    <a:srgbClr val="000000">
                      <a:alpha val="43137"/>
                    </a:srgbClr>
                  </a:outerShdw>
                </a:effectLst>
                <a:latin typeface="Cambria" pitchFamily="18" charset="0"/>
                <a:ea typeface="Cambria" panose="02040503050406030204" pitchFamily="18" charset="0"/>
              </a:rPr>
              <a:t>be forgiven!</a:t>
            </a:r>
          </a:p>
        </p:txBody>
      </p:sp>
    </p:spTree>
    <p:extLst>
      <p:ext uri="{BB962C8B-B14F-4D97-AF65-F5344CB8AC3E}">
        <p14:creationId xmlns:p14="http://schemas.microsoft.com/office/powerpoint/2010/main" xmlns="" val="393113005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268942" y="1524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2:5-6</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6007" y="1143000"/>
            <a:ext cx="8612840" cy="3354765"/>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But, instead of forgiving him, they kept him at arm’s length. </a:t>
            </a:r>
            <a:r>
              <a:rPr lang="en-US" sz="2400" b="1" dirty="0" smtClean="0">
                <a:latin typeface="Cambria" panose="02040503050406030204" pitchFamily="18" charset="0"/>
                <a:ea typeface="Cambria" panose="02040503050406030204" pitchFamily="18" charset="0"/>
              </a:rPr>
              <a:t> Instead </a:t>
            </a:r>
            <a:r>
              <a:rPr lang="en-US" sz="2400" b="1" dirty="0" smtClean="0">
                <a:latin typeface="Cambria" panose="02040503050406030204" pitchFamily="18" charset="0"/>
                <a:ea typeface="Cambria" panose="02040503050406030204" pitchFamily="18" charset="0"/>
              </a:rPr>
              <a:t>of extending him a gracious </a:t>
            </a:r>
            <a:r>
              <a:rPr lang="en-US" sz="2400" b="1" u="sng" dirty="0" smtClean="0">
                <a:latin typeface="Cambria" panose="02040503050406030204" pitchFamily="18" charset="0"/>
                <a:ea typeface="Cambria" panose="02040503050406030204" pitchFamily="18" charset="0"/>
              </a:rPr>
              <a:t>pardon</a:t>
            </a:r>
            <a:r>
              <a:rPr lang="en-US" sz="2400" b="1" dirty="0" smtClean="0">
                <a:latin typeface="Cambria" panose="02040503050406030204" pitchFamily="18" charset="0"/>
                <a:ea typeface="Cambria" panose="02040503050406030204" pitchFamily="18" charset="0"/>
              </a:rPr>
              <a:t>, they put him on graceless </a:t>
            </a:r>
            <a:r>
              <a:rPr lang="en-US" sz="2400" b="1" u="sng" dirty="0" smtClean="0">
                <a:latin typeface="Cambria" panose="02040503050406030204" pitchFamily="18" charset="0"/>
                <a:ea typeface="Cambria" panose="02040503050406030204" pitchFamily="18" charset="0"/>
              </a:rPr>
              <a:t>probation</a:t>
            </a:r>
            <a:r>
              <a:rPr lang="en-US" sz="2400" b="1" dirty="0" smtClean="0">
                <a:latin typeface="Cambria" panose="02040503050406030204" pitchFamily="18" charset="0"/>
                <a:ea typeface="Cambria" panose="02040503050406030204" pitchFamily="18" charset="0"/>
              </a:rPr>
              <a:t>. </a:t>
            </a:r>
            <a:endParaRPr lang="en-US" sz="2400" b="1" dirty="0" smtClean="0">
              <a:latin typeface="Cambria" pitchFamily="18" charset="0"/>
            </a:endParaRPr>
          </a:p>
          <a:p>
            <a:pPr indent="457200">
              <a:spcAft>
                <a:spcPts val="1200"/>
              </a:spcAft>
            </a:pPr>
            <a:r>
              <a:rPr lang="en-US" sz="2400" b="1" dirty="0" smtClean="0">
                <a:latin typeface="Cambria" pitchFamily="18" charset="0"/>
              </a:rPr>
              <a:t>Paul acknowledges that the man had caused sorrow not only to him, but also to the entire congregation (</a:t>
            </a:r>
            <a:r>
              <a:rPr lang="en-US" sz="2400" b="1" dirty="0" smtClean="0">
                <a:effectLst>
                  <a:outerShdw blurRad="38100" dist="38100" dir="2700000" algn="tl">
                    <a:srgbClr val="000000">
                      <a:alpha val="43137"/>
                    </a:srgbClr>
                  </a:outerShdw>
                </a:effectLst>
                <a:latin typeface="Cambria" pitchFamily="18" charset="0"/>
              </a:rPr>
              <a:t>2:5</a:t>
            </a:r>
            <a:r>
              <a:rPr lang="en-US" sz="2400" b="1" dirty="0" smtClean="0">
                <a:latin typeface="Cambria" pitchFamily="18" charset="0"/>
              </a:rPr>
              <a:t>). </a:t>
            </a:r>
          </a:p>
          <a:p>
            <a:pPr indent="457200">
              <a:spcAft>
                <a:spcPts val="1200"/>
              </a:spcAft>
            </a:pPr>
            <a:r>
              <a:rPr lang="en-US" sz="2400" b="1" dirty="0" smtClean="0">
                <a:latin typeface="Cambria" pitchFamily="18" charset="0"/>
              </a:rPr>
              <a:t>Yet, Paul suggests that the punishment he had already endured from the majority of the church was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sufficient</a:t>
            </a:r>
            <a:r>
              <a:rPr lang="en-US" sz="2400" b="1" i="1" dirty="0" smtClean="0">
                <a:latin typeface="Cambria" pitchFamily="18" charset="0"/>
              </a:rPr>
              <a:t>”</a:t>
            </a:r>
            <a:r>
              <a:rPr lang="en-US" sz="2400" b="1" dirty="0" smtClean="0">
                <a:latin typeface="Cambria" pitchFamily="18" charset="0"/>
              </a:rPr>
              <a:t> for his particular actions (</a:t>
            </a:r>
            <a:r>
              <a:rPr lang="en-US" sz="2400" b="1" dirty="0" smtClean="0">
                <a:effectLst>
                  <a:outerShdw blurRad="38100" dist="38100" dir="2700000" algn="tl">
                    <a:srgbClr val="000000">
                      <a:alpha val="43137"/>
                    </a:srgbClr>
                  </a:outerShdw>
                </a:effectLst>
                <a:latin typeface="Cambria" pitchFamily="18" charset="0"/>
              </a:rPr>
              <a:t>2:6</a:t>
            </a:r>
            <a:r>
              <a:rPr lang="en-US" sz="2400" b="1" dirty="0" smtClean="0">
                <a:latin typeface="Cambria" pitchFamily="18" charset="0"/>
              </a:rPr>
              <a:t>). </a:t>
            </a:r>
          </a:p>
        </p:txBody>
      </p:sp>
    </p:spTree>
    <p:extLst>
      <p:ext uri="{BB962C8B-B14F-4D97-AF65-F5344CB8AC3E}">
        <p14:creationId xmlns:p14="http://schemas.microsoft.com/office/powerpoint/2010/main" xmlns="" val="102216480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8" name="TextBox 7"/>
          <p:cNvSpPr txBox="1"/>
          <p:nvPr/>
        </p:nvSpPr>
        <p:spPr>
          <a:xfrm>
            <a:off x="313765" y="1219200"/>
            <a:ext cx="8601635" cy="2862322"/>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800" b="1" baseline="30000" dirty="0" smtClean="0">
                <a:effectLst>
                  <a:outerShdw blurRad="38100" dist="38100" dir="2700000" algn="tl">
                    <a:srgbClr val="000000">
                      <a:alpha val="43137"/>
                    </a:srgbClr>
                  </a:outerShdw>
                </a:effectLst>
                <a:latin typeface="Georgia" panose="02040502050405020303" pitchFamily="18" charset="0"/>
              </a:rPr>
              <a:t>7</a:t>
            </a:r>
            <a:r>
              <a:rPr lang="en-US" sz="2800" i="1" dirty="0" smtClean="0">
                <a:latin typeface="Georgia" panose="02040502050405020303" pitchFamily="18" charset="0"/>
              </a:rPr>
              <a:t>so </a:t>
            </a:r>
            <a:r>
              <a:rPr lang="en-US" sz="2800" i="1" dirty="0">
                <a:latin typeface="Georgia" panose="02040502050405020303" pitchFamily="18" charset="0"/>
              </a:rPr>
              <a:t>that, on the contrary, you ought rather to forgive and comfort him, lest perhaps such a one be swallowed up with too much sorrow</a:t>
            </a:r>
            <a:r>
              <a:rPr lang="en-US" sz="2800" i="1" dirty="0" smtClean="0">
                <a:latin typeface="Georgia" panose="02040502050405020303" pitchFamily="18" charset="0"/>
              </a:rPr>
              <a:t>. </a:t>
            </a:r>
            <a:r>
              <a:rPr lang="en-US" sz="2800" i="1" dirty="0">
                <a:latin typeface="Georgia" panose="02040502050405020303" pitchFamily="18" charset="0"/>
              </a:rPr>
              <a:t> </a:t>
            </a:r>
            <a:r>
              <a:rPr lang="en-US" sz="2800" b="1" baseline="30000" dirty="0" smtClean="0">
                <a:effectLst>
                  <a:outerShdw blurRad="38100" dist="38100" dir="2700000" algn="tl">
                    <a:srgbClr val="000000">
                      <a:alpha val="43137"/>
                    </a:srgbClr>
                  </a:outerShdw>
                </a:effectLst>
                <a:latin typeface="Georgia" panose="02040502050405020303" pitchFamily="18" charset="0"/>
              </a:rPr>
              <a:t>8</a:t>
            </a:r>
            <a:r>
              <a:rPr lang="en-US" sz="2800" i="1" dirty="0" smtClean="0">
                <a:latin typeface="Georgia" panose="02040502050405020303" pitchFamily="18" charset="0"/>
              </a:rPr>
              <a:t>Therefore</a:t>
            </a:r>
            <a:r>
              <a:rPr lang="en-US" sz="2800" i="1" dirty="0">
                <a:latin typeface="Georgia" panose="02040502050405020303" pitchFamily="18" charset="0"/>
              </a:rPr>
              <a:t>, I urge you to reaffirm your love to him</a:t>
            </a:r>
            <a:r>
              <a:rPr lang="en-US" sz="2800" i="1" dirty="0" smtClean="0">
                <a:latin typeface="Georgia" panose="02040502050405020303" pitchFamily="18" charset="0"/>
              </a:rPr>
              <a:t>. </a:t>
            </a:r>
            <a:r>
              <a:rPr lang="en-US" sz="2800" i="1" dirty="0">
                <a:latin typeface="Georgia" panose="02040502050405020303" pitchFamily="18" charset="0"/>
              </a:rPr>
              <a:t> </a:t>
            </a:r>
            <a:r>
              <a:rPr lang="en-US" sz="2800" b="1" baseline="30000" dirty="0" smtClean="0">
                <a:effectLst>
                  <a:outerShdw blurRad="38100" dist="38100" dir="2700000" algn="tl">
                    <a:srgbClr val="000000">
                      <a:alpha val="43137"/>
                    </a:srgbClr>
                  </a:outerShdw>
                </a:effectLst>
                <a:latin typeface="Georgia" panose="02040502050405020303" pitchFamily="18" charset="0"/>
              </a:rPr>
              <a:t>9</a:t>
            </a:r>
            <a:r>
              <a:rPr lang="en-US" sz="2800" i="1" dirty="0" smtClean="0">
                <a:latin typeface="Georgia" panose="02040502050405020303" pitchFamily="18" charset="0"/>
              </a:rPr>
              <a:t>For </a:t>
            </a:r>
            <a:r>
              <a:rPr lang="en-US" sz="2800" i="1" dirty="0">
                <a:latin typeface="Georgia" panose="02040502050405020303" pitchFamily="18" charset="0"/>
              </a:rPr>
              <a:t>to this end I also wrote, that I might put you to the test, whether you are obedient in all things. </a:t>
            </a:r>
          </a:p>
        </p:txBody>
      </p:sp>
      <p:sp>
        <p:nvSpPr>
          <p:cNvPr id="6" name="Title 1"/>
          <p:cNvSpPr>
            <a:spLocks noGrp="1"/>
          </p:cNvSpPr>
          <p:nvPr>
            <p:ph type="title"/>
          </p:nvPr>
        </p:nvSpPr>
        <p:spPr>
          <a:xfrm>
            <a:off x="313765" y="1524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2:7-9</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161622149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2:7-9</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143000"/>
            <a:ext cx="8686800" cy="5509200"/>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How hard is it for </a:t>
            </a:r>
            <a:r>
              <a:rPr lang="en-US" sz="2400" b="1" dirty="0" smtClean="0">
                <a:latin typeface="Cambria" panose="02040503050406030204" pitchFamily="18" charset="0"/>
                <a:ea typeface="Cambria" panose="02040503050406030204" pitchFamily="18" charset="0"/>
              </a:rPr>
              <a:t>us </a:t>
            </a:r>
            <a:r>
              <a:rPr lang="en-US" sz="2400" b="1" dirty="0" smtClean="0">
                <a:latin typeface="Cambria" panose="02040503050406030204" pitchFamily="18" charset="0"/>
                <a:ea typeface="Cambria" panose="02040503050406030204" pitchFamily="18" charset="0"/>
              </a:rPr>
              <a:t>as believers to accept the repentance of a fellow believer who has caused us harm and hurt. </a:t>
            </a:r>
          </a:p>
          <a:p>
            <a:pPr indent="457200">
              <a:spcAft>
                <a:spcPts val="1200"/>
              </a:spcAft>
            </a:pPr>
            <a:r>
              <a:rPr lang="en-US" sz="2400" b="1" dirty="0" smtClean="0">
                <a:latin typeface="Cambria" panose="02040503050406030204" pitchFamily="18" charset="0"/>
                <a:ea typeface="Cambria" panose="02040503050406030204" pitchFamily="18" charset="0"/>
              </a:rPr>
              <a:t>Even after that person has endured the discipline that was due </a:t>
            </a:r>
            <a:r>
              <a:rPr lang="en-US" sz="2400" b="1" dirty="0" smtClean="0">
                <a:solidFill>
                  <a:srgbClr val="C0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because of sin, the person should have</a:t>
            </a:r>
            <a:r>
              <a:rPr lang="en-US" sz="2400" b="1" dirty="0" smtClean="0">
                <a:latin typeface="Cambria" panose="02040503050406030204" pitchFamily="18" charset="0"/>
                <a:ea typeface="Cambria" panose="02040503050406030204" pitchFamily="18" charset="0"/>
              </a:rPr>
              <a:t> been </a:t>
            </a:r>
            <a:r>
              <a:rPr lang="en-US" sz="2400" b="1" dirty="0" smtClean="0">
                <a:latin typeface="Cambria" panose="02040503050406030204" pitchFamily="18" charset="0"/>
                <a:ea typeface="Cambria" panose="02040503050406030204" pitchFamily="18" charset="0"/>
              </a:rPr>
              <a:t>restored to spiritual health  and fellowship. </a:t>
            </a:r>
          </a:p>
          <a:p>
            <a:pPr indent="457200">
              <a:spcAft>
                <a:spcPts val="1200"/>
              </a:spcAft>
            </a:pPr>
            <a:r>
              <a:rPr lang="en-US" sz="2400" b="1" dirty="0" smtClean="0">
                <a:latin typeface="Cambria" panose="02040503050406030204" pitchFamily="18" charset="0"/>
                <a:ea typeface="Cambria" panose="02040503050406030204" pitchFamily="18" charset="0"/>
              </a:rPr>
              <a:t>The memories of that sin can continue to prompt unwarranted distrust, unreasonable fear, and a lingering bitterness. </a:t>
            </a:r>
          </a:p>
          <a:p>
            <a:pPr indent="457200">
              <a:spcAft>
                <a:spcPts val="1200"/>
              </a:spcAft>
            </a:pPr>
            <a:r>
              <a:rPr lang="en-US" sz="2400" b="1" dirty="0" smtClean="0">
                <a:latin typeface="Cambria" panose="02040503050406030204" pitchFamily="18" charset="0"/>
                <a:ea typeface="Cambria" panose="02040503050406030204" pitchFamily="18" charset="0"/>
              </a:rPr>
              <a:t>But these </a:t>
            </a:r>
            <a:r>
              <a:rPr lang="en-US" sz="2400" b="1" dirty="0" smtClean="0">
                <a:latin typeface="Cambria" panose="02040503050406030204" pitchFamily="18" charset="0"/>
                <a:ea typeface="Cambria" panose="02040503050406030204" pitchFamily="18" charset="0"/>
              </a:rPr>
              <a:t>things—contrary </a:t>
            </a:r>
            <a:r>
              <a:rPr lang="en-US" sz="2400" b="1" dirty="0" smtClean="0">
                <a:latin typeface="Cambria" panose="02040503050406030204" pitchFamily="18" charset="0"/>
                <a:ea typeface="Cambria" panose="02040503050406030204" pitchFamily="18" charset="0"/>
              </a:rPr>
              <a:t>to love and </a:t>
            </a:r>
            <a:r>
              <a:rPr lang="en-US" sz="2400" b="1" dirty="0" smtClean="0">
                <a:latin typeface="Cambria" panose="02040503050406030204" pitchFamily="18" charset="0"/>
                <a:ea typeface="Cambria" panose="02040503050406030204" pitchFamily="18" charset="0"/>
              </a:rPr>
              <a:t>grace—have nothing </a:t>
            </a:r>
            <a:r>
              <a:rPr lang="en-US" sz="2400" b="1" dirty="0" smtClean="0">
                <a:latin typeface="Cambria" panose="02040503050406030204" pitchFamily="18" charset="0"/>
                <a:ea typeface="Cambria" panose="02040503050406030204" pitchFamily="18" charset="0"/>
              </a:rPr>
              <a:t>to do with authentic </a:t>
            </a:r>
            <a:r>
              <a:rPr lang="en-US" sz="2400" b="1" u="sng" dirty="0" smtClean="0">
                <a:latin typeface="Cambria" panose="02040503050406030204" pitchFamily="18" charset="0"/>
                <a:ea typeface="Cambria" panose="02040503050406030204" pitchFamily="18" charset="0"/>
              </a:rPr>
              <a:t>forgiveness</a:t>
            </a:r>
            <a:r>
              <a:rPr lang="en-US" sz="2400" b="1" dirty="0" smtClean="0">
                <a:latin typeface="Cambria" panose="02040503050406030204" pitchFamily="18" charset="0"/>
                <a:ea typeface="Cambria" panose="02040503050406030204" pitchFamily="18" charset="0"/>
              </a:rPr>
              <a:t>. </a:t>
            </a:r>
          </a:p>
          <a:p>
            <a:pPr indent="457200">
              <a:spcAft>
                <a:spcPts val="1200"/>
              </a:spcAft>
            </a:pPr>
            <a:r>
              <a:rPr lang="en-US" sz="2400" b="1" dirty="0" smtClean="0">
                <a:latin typeface="Cambria" panose="02040503050406030204" pitchFamily="18" charset="0"/>
                <a:ea typeface="Cambria" panose="02040503050406030204" pitchFamily="18" charset="0"/>
              </a:rPr>
              <a:t>Admittedly, some serious offense and addictions require the body of Christ to suspend some repentant believer from full participation in church ministry and service. </a:t>
            </a:r>
          </a:p>
        </p:txBody>
      </p:sp>
    </p:spTree>
    <p:extLst>
      <p:ext uri="{BB962C8B-B14F-4D97-AF65-F5344CB8AC3E}">
        <p14:creationId xmlns:p14="http://schemas.microsoft.com/office/powerpoint/2010/main" xmlns="" val="243445194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2:7-9</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143000"/>
            <a:ext cx="8686800" cy="5663089"/>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In fact, criminal offenses could very well lead to further consequences well beyond the control of the church.</a:t>
            </a:r>
          </a:p>
          <a:p>
            <a:pPr indent="457200">
              <a:spcAft>
                <a:spcPts val="1200"/>
              </a:spcAft>
            </a:pPr>
            <a:r>
              <a:rPr lang="en-US" sz="2400" b="1" dirty="0" smtClean="0">
                <a:latin typeface="Cambria" panose="02040503050406030204" pitchFamily="18" charset="0"/>
                <a:ea typeface="Cambria" panose="02040503050406030204" pitchFamily="18" charset="0"/>
              </a:rPr>
              <a:t>Nevertheless, when the church approaches each case with the goal of </a:t>
            </a:r>
            <a:r>
              <a:rPr lang="en-US" sz="2400" b="1" u="sng" dirty="0" smtClean="0">
                <a:latin typeface="Cambria" panose="02040503050406030204" pitchFamily="18" charset="0"/>
                <a:ea typeface="Cambria" panose="02040503050406030204" pitchFamily="18" charset="0"/>
              </a:rPr>
              <a:t>forgiveness</a:t>
            </a:r>
            <a:r>
              <a:rPr lang="en-US" sz="2400" b="1" dirty="0" smtClean="0">
                <a:latin typeface="Cambria" panose="02040503050406030204" pitchFamily="18" charset="0"/>
                <a:ea typeface="Cambria" panose="02040503050406030204" pitchFamily="18" charset="0"/>
              </a:rPr>
              <a:t> and reconciliation, hope for recovery can be found in the most bleak of circumstances. </a:t>
            </a:r>
          </a:p>
          <a:p>
            <a:pPr indent="457200">
              <a:spcAft>
                <a:spcPts val="1200"/>
              </a:spcAft>
            </a:pPr>
            <a:r>
              <a:rPr lang="en-US" sz="2400" b="1" dirty="0" smtClean="0">
                <a:latin typeface="Cambria" panose="02040503050406030204" pitchFamily="18" charset="0"/>
                <a:ea typeface="Cambria" panose="02040503050406030204" pitchFamily="18" charset="0"/>
              </a:rPr>
              <a:t>In every case, wisdom and </a:t>
            </a:r>
            <a:r>
              <a:rPr lang="en-US" sz="2400" b="1" dirty="0" smtClean="0">
                <a:latin typeface="Cambria" panose="02040503050406030204" pitchFamily="18" charset="0"/>
                <a:ea typeface="Cambria" panose="02040503050406030204" pitchFamily="18" charset="0"/>
              </a:rPr>
              <a:t>prudence—along </a:t>
            </a:r>
            <a:r>
              <a:rPr lang="en-US" sz="2400" b="1" dirty="0" smtClean="0">
                <a:latin typeface="Cambria" panose="02040503050406030204" pitchFamily="18" charset="0"/>
                <a:ea typeface="Cambria" panose="02040503050406030204" pitchFamily="18" charset="0"/>
              </a:rPr>
              <a:t>with love and </a:t>
            </a:r>
            <a:r>
              <a:rPr lang="en-US" sz="2400" b="1" dirty="0" smtClean="0">
                <a:latin typeface="Cambria" panose="02040503050406030204" pitchFamily="18" charset="0"/>
                <a:ea typeface="Cambria" panose="02040503050406030204" pitchFamily="18" charset="0"/>
              </a:rPr>
              <a:t>grace—are </a:t>
            </a:r>
            <a:r>
              <a:rPr lang="en-US" sz="2400" b="1" dirty="0" smtClean="0">
                <a:latin typeface="Cambria" panose="02040503050406030204" pitchFamily="18" charset="0"/>
                <a:ea typeface="Cambria" panose="02040503050406030204" pitchFamily="18" charset="0"/>
              </a:rPr>
              <a:t>needed. </a:t>
            </a:r>
            <a:r>
              <a:rPr lang="en-US" sz="2400" b="1" dirty="0" smtClean="0">
                <a:latin typeface="Cambria" panose="02040503050406030204" pitchFamily="18" charset="0"/>
                <a:ea typeface="Cambria" panose="02040503050406030204" pitchFamily="18" charset="0"/>
              </a:rPr>
              <a:t> The </a:t>
            </a:r>
            <a:r>
              <a:rPr lang="en-US" sz="2400" b="1" dirty="0" smtClean="0">
                <a:latin typeface="Cambria" panose="02040503050406030204" pitchFamily="18" charset="0"/>
                <a:ea typeface="Cambria" panose="02040503050406030204" pitchFamily="18" charset="0"/>
              </a:rPr>
              <a:t>man who had </a:t>
            </a:r>
            <a:r>
              <a:rPr lang="en-US" sz="2400" b="1" dirty="0">
                <a:latin typeface="Cambria" panose="02040503050406030204" pitchFamily="18" charset="0"/>
                <a:ea typeface="Cambria" panose="02040503050406030204" pitchFamily="18" charset="0"/>
              </a:rPr>
              <a:t>caused the </a:t>
            </a:r>
            <a:r>
              <a:rPr lang="en-US" sz="2400" b="1" dirty="0" smtClean="0">
                <a:latin typeface="Cambria" panose="02040503050406030204" pitchFamily="18" charset="0"/>
                <a:ea typeface="Cambria" panose="02040503050406030204" pitchFamily="18" charset="0"/>
              </a:rPr>
              <a:t>trouble </a:t>
            </a:r>
            <a:r>
              <a:rPr lang="en-US" sz="2400" b="1" dirty="0" smtClean="0">
                <a:latin typeface="Cambria" panose="02040503050406030204" pitchFamily="18" charset="0"/>
                <a:ea typeface="Cambria" panose="02040503050406030204" pitchFamily="18" charset="0"/>
              </a:rPr>
              <a:t>no longer needed discipline;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he needed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forgiveness</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r>
              <a:rPr lang="en-US" sz="2400" b="1" i="1" dirty="0" smtClean="0">
                <a:latin typeface="Cambria" panose="02040503050406030204" pitchFamily="18" charset="0"/>
                <a:ea typeface="Cambria" panose="02040503050406030204" pitchFamily="18" charset="0"/>
              </a:rPr>
              <a:t> </a:t>
            </a:r>
            <a:endParaRPr lang="en-US" sz="2400" b="1" i="1" dirty="0" smtClean="0">
              <a:latin typeface="Cambria" panose="02040503050406030204" pitchFamily="18" charset="0"/>
              <a:ea typeface="Cambria" panose="02040503050406030204" pitchFamily="18" charset="0"/>
            </a:endParaRPr>
          </a:p>
          <a:p>
            <a:pPr indent="457200">
              <a:spcAft>
                <a:spcPts val="1200"/>
              </a:spcAft>
            </a:pPr>
            <a:r>
              <a:rPr lang="en-US" sz="2400" b="1" dirty="0" smtClean="0">
                <a:latin typeface="Cambria" panose="02040503050406030204" pitchFamily="18" charset="0"/>
                <a:ea typeface="Cambria" panose="02040503050406030204" pitchFamily="18" charset="0"/>
              </a:rPr>
              <a:t>Notice the process that had already played out:</a:t>
            </a:r>
          </a:p>
          <a:p>
            <a:pPr marL="742950" indent="-228600">
              <a:spcAft>
                <a:spcPts val="1200"/>
              </a:spcAft>
              <a:buFont typeface="Arial" panose="020B0604020202020204" pitchFamily="34" charset="0"/>
              <a:buChar char="•"/>
            </a:pPr>
            <a:r>
              <a:rPr lang="en-US" sz="2400" b="1" dirty="0" smtClean="0">
                <a:latin typeface="Cambria" panose="02040503050406030204" pitchFamily="18" charset="0"/>
                <a:ea typeface="Cambria" panose="02040503050406030204" pitchFamily="18" charset="0"/>
              </a:rPr>
              <a:t>The man’s sin had harmed the reputation of the congregation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2:5</a:t>
            </a:r>
            <a:r>
              <a:rPr lang="en-US" sz="2400" b="1" dirty="0" smtClean="0">
                <a:latin typeface="Cambria" panose="02040503050406030204" pitchFamily="18" charset="0"/>
                <a:ea typeface="Cambria" panose="02040503050406030204" pitchFamily="18" charset="0"/>
              </a:rPr>
              <a:t>).</a:t>
            </a:r>
          </a:p>
          <a:p>
            <a:pPr marL="742950" indent="-228600">
              <a:spcAft>
                <a:spcPts val="1200"/>
              </a:spcAft>
              <a:buFont typeface="Arial" panose="020B0604020202020204" pitchFamily="34" charset="0"/>
              <a:buChar char="•"/>
            </a:pPr>
            <a:r>
              <a:rPr lang="en-US" sz="2400" b="1" dirty="0" smtClean="0">
                <a:latin typeface="Cambria" panose="02040503050406030204" pitchFamily="18" charset="0"/>
                <a:ea typeface="Cambria" panose="02040503050406030204" pitchFamily="18" charset="0"/>
              </a:rPr>
              <a:t>The church reprimanded the sinner and instituted server punishment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2:6</a:t>
            </a:r>
            <a:r>
              <a:rPr lang="en-US" sz="2400" b="1" dirty="0" smtClean="0">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xmlns="" val="206568142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left)">
                                      <p:cBhvr>
                                        <p:cTn id="32" dur="1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2:7-9</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066800"/>
            <a:ext cx="8601635" cy="5724644"/>
          </a:xfrm>
          <a:prstGeom prst="rect">
            <a:avLst/>
          </a:prstGeom>
          <a:noFill/>
          <a:effectLst/>
        </p:spPr>
        <p:txBody>
          <a:bodyPr wrap="square" rtlCol="0">
            <a:spAutoFit/>
          </a:bodyPr>
          <a:lstStyle/>
          <a:p>
            <a:pPr marL="400050" indent="-228600">
              <a:spcAft>
                <a:spcPts val="1200"/>
              </a:spcAft>
              <a:buFont typeface="Arial" panose="020B0604020202020204" pitchFamily="34" charset="0"/>
              <a:buChar char="•"/>
            </a:pPr>
            <a:r>
              <a:rPr lang="en-US" sz="2400" b="1" dirty="0" smtClean="0">
                <a:latin typeface="Cambria" panose="02040503050406030204" pitchFamily="18" charset="0"/>
                <a:ea typeface="Cambria" panose="02040503050406030204" pitchFamily="18" charset="0"/>
              </a:rPr>
              <a:t>The church put </a:t>
            </a:r>
            <a:r>
              <a:rPr lang="en-US" sz="2400" b="1" dirty="0" smtClean="0">
                <a:latin typeface="Cambria" panose="02040503050406030204" pitchFamily="18" charset="0"/>
                <a:ea typeface="Cambria" panose="02040503050406030204" pitchFamily="18" charset="0"/>
              </a:rPr>
              <a:t>the sinner out of the church and withdraw spiritual and material support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2:6</a:t>
            </a:r>
            <a:r>
              <a:rPr lang="en-US" sz="2400" b="1" dirty="0" smtClean="0">
                <a:latin typeface="Cambria" panose="02040503050406030204" pitchFamily="18" charset="0"/>
                <a:ea typeface="Cambria" panose="02040503050406030204" pitchFamily="18" charset="0"/>
              </a:rPr>
              <a:t>).</a:t>
            </a:r>
          </a:p>
          <a:p>
            <a:pPr marL="403225" indent="-231775">
              <a:spcAft>
                <a:spcPts val="600"/>
              </a:spcAft>
              <a:buFont typeface="Arial" panose="020B0604020202020204" pitchFamily="34" charset="0"/>
              <a:buChar char="•"/>
            </a:pPr>
            <a:r>
              <a:rPr lang="en-US" sz="2400" b="1" dirty="0" smtClean="0">
                <a:latin typeface="Cambria" panose="02040503050406030204" pitchFamily="18" charset="0"/>
                <a:ea typeface="Cambria" panose="02040503050406030204" pitchFamily="18" charset="0"/>
              </a:rPr>
              <a:t>Genuine repentance led to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excessive sorrow</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by the sinner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2:5-7</a:t>
            </a:r>
            <a:r>
              <a:rPr lang="en-US" sz="2400" b="1" dirty="0" smtClean="0">
                <a:latin typeface="Cambria" panose="02040503050406030204" pitchFamily="18" charset="0"/>
                <a:ea typeface="Cambria" panose="02040503050406030204" pitchFamily="18" charset="0"/>
              </a:rPr>
              <a:t>).</a:t>
            </a:r>
          </a:p>
          <a:p>
            <a:pPr marL="60325">
              <a:spcAft>
                <a:spcPts val="600"/>
              </a:spcAft>
              <a:tabLst>
                <a:tab pos="457200" algn="l"/>
              </a:tabLst>
            </a:pPr>
            <a:r>
              <a:rPr lang="en-US" sz="2400" b="1" dirty="0" smtClean="0">
                <a:latin typeface="Cambria" panose="02040503050406030204" pitchFamily="18" charset="0"/>
                <a:ea typeface="Cambria" panose="02040503050406030204" pitchFamily="18" charset="0"/>
              </a:rPr>
              <a:t>	These signs of authentic remorse and contrition should have inspired the church’s forgiveness, comfort, and love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2:7-8</a:t>
            </a:r>
            <a:r>
              <a:rPr lang="en-US" sz="240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 Yet </a:t>
            </a:r>
            <a:r>
              <a:rPr lang="en-US" sz="2400" b="1" dirty="0" smtClean="0">
                <a:latin typeface="Cambria" panose="02040503050406030204" pitchFamily="18" charset="0"/>
                <a:ea typeface="Cambria" panose="02040503050406030204" pitchFamily="18" charset="0"/>
              </a:rPr>
              <a:t>at this crucial time, the process of reconciliation broke down. </a:t>
            </a:r>
          </a:p>
          <a:p>
            <a:pPr marL="60325">
              <a:tabLst>
                <a:tab pos="457200" algn="l"/>
              </a:tabLst>
            </a:pPr>
            <a:r>
              <a:rPr lang="en-US" sz="2400" b="1" dirty="0" smtClean="0">
                <a:latin typeface="Cambria" panose="02040503050406030204" pitchFamily="18" charset="0"/>
                <a:ea typeface="Cambria" panose="02040503050406030204" pitchFamily="18" charset="0"/>
              </a:rPr>
              <a:t>	In the previous </a:t>
            </a:r>
            <a:r>
              <a:rPr lang="en-US" sz="2400" b="1" dirty="0" smtClean="0">
                <a:latin typeface="Cambria" panose="02040503050406030204" pitchFamily="18" charset="0"/>
                <a:ea typeface="Cambria" panose="02040503050406030204" pitchFamily="18" charset="0"/>
              </a:rPr>
              <a:t>letter, </a:t>
            </a:r>
            <a:r>
              <a:rPr lang="en-US" sz="2400" b="1" dirty="0" smtClean="0">
                <a:latin typeface="Cambria" panose="02040503050406030204" pitchFamily="18" charset="0"/>
                <a:ea typeface="Cambria" panose="02040503050406030204" pitchFamily="18" charset="0"/>
              </a:rPr>
              <a:t>Paul had to forced the church to act against the </a:t>
            </a:r>
            <a:r>
              <a:rPr lang="en-US" sz="2400" b="1" dirty="0" smtClean="0">
                <a:latin typeface="Cambria" panose="02040503050406030204" pitchFamily="18" charset="0"/>
                <a:ea typeface="Cambria" panose="02040503050406030204" pitchFamily="18" charset="0"/>
              </a:rPr>
              <a:t>sinner.  Here, </a:t>
            </a:r>
            <a:r>
              <a:rPr lang="en-US" sz="2400" b="1" dirty="0" smtClean="0">
                <a:latin typeface="Cambria" panose="02040503050406030204" pitchFamily="18" charset="0"/>
                <a:ea typeface="Cambria" panose="02040503050406030204" pitchFamily="18" charset="0"/>
              </a:rPr>
              <a:t>he find himself having to serve as the sinner’s advocate.</a:t>
            </a:r>
          </a:p>
          <a:p>
            <a:pPr marL="60325">
              <a:tabLst>
                <a:tab pos="457200" algn="l"/>
              </a:tabLst>
            </a:pPr>
            <a:endParaRPr lang="en-US" sz="1000" b="1" dirty="0">
              <a:latin typeface="Cambria" panose="02040503050406030204" pitchFamily="18" charset="0"/>
              <a:ea typeface="Cambria" panose="02040503050406030204" pitchFamily="18" charset="0"/>
            </a:endParaRPr>
          </a:p>
          <a:p>
            <a:pPr marL="60325">
              <a:spcAft>
                <a:spcPts val="600"/>
              </a:spcAft>
              <a:tabLst>
                <a:tab pos="457200" algn="l"/>
              </a:tabLst>
            </a:pPr>
            <a:r>
              <a:rPr lang="en-US" sz="2400" b="1" dirty="0" smtClean="0">
                <a:latin typeface="Cambria" panose="02040503050406030204" pitchFamily="18" charset="0"/>
                <a:ea typeface="Cambria" panose="02040503050406030204" pitchFamily="18" charset="0"/>
              </a:rPr>
              <a:t>	What a turn of events! </a:t>
            </a:r>
            <a:r>
              <a:rPr lang="en-US" sz="2400" b="1" dirty="0" smtClean="0">
                <a:latin typeface="Cambria" panose="02040503050406030204" pitchFamily="18" charset="0"/>
                <a:ea typeface="Cambria" panose="02040503050406030204" pitchFamily="18" charset="0"/>
              </a:rPr>
              <a:t> This </a:t>
            </a:r>
            <a:r>
              <a:rPr lang="en-US" sz="2400" b="1" dirty="0" smtClean="0">
                <a:latin typeface="Cambria" panose="02040503050406030204" pitchFamily="18" charset="0"/>
                <a:ea typeface="Cambria" panose="02040503050406030204" pitchFamily="18" charset="0"/>
              </a:rPr>
              <a:t>chaotic church had pushed Paul from executing the prosecution to coming to the offender defense. </a:t>
            </a:r>
          </a:p>
        </p:txBody>
      </p:sp>
    </p:spTree>
    <p:extLst>
      <p:ext uri="{BB962C8B-B14F-4D97-AF65-F5344CB8AC3E}">
        <p14:creationId xmlns:p14="http://schemas.microsoft.com/office/powerpoint/2010/main" xmlns="" val="46875395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wipe(left)">
                                      <p:cBhvr>
                                        <p:cTn id="27" dur="1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2:7-9</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143000"/>
            <a:ext cx="8686800" cy="5062924"/>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To prevent the repentant brother from being “</a:t>
            </a:r>
            <a:r>
              <a:rPr lang="en-US" sz="2400" b="1" i="1" dirty="0" smtClean="0">
                <a:latin typeface="Cambria" panose="02040503050406030204" pitchFamily="18" charset="0"/>
                <a:ea typeface="Cambria" panose="02040503050406030204" pitchFamily="18" charset="0"/>
              </a:rPr>
              <a:t>overwhelmed by excessive sorrow</a:t>
            </a:r>
            <a:r>
              <a:rPr lang="en-US" sz="240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Paul exhorts the church  in Corinth to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forgive and comfort him</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2:7</a:t>
            </a:r>
            <a:r>
              <a:rPr lang="en-US" sz="240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and to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affirm [their] love for him</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2:8</a:t>
            </a:r>
            <a:r>
              <a:rPr lang="en-US" sz="2400" b="1" dirty="0" smtClean="0">
                <a:latin typeface="Cambria" panose="02040503050406030204" pitchFamily="18" charset="0"/>
                <a:ea typeface="Cambria" panose="02040503050406030204" pitchFamily="18" charset="0"/>
              </a:rPr>
              <a:t>). </a:t>
            </a:r>
          </a:p>
          <a:p>
            <a:pPr>
              <a:tabLst>
                <a:tab pos="457200" algn="l"/>
              </a:tabLst>
            </a:pPr>
            <a:r>
              <a:rPr lang="en-US" sz="2400" b="1" dirty="0" smtClean="0">
                <a:latin typeface="Cambria" panose="02040503050406030204" pitchFamily="18" charset="0"/>
                <a:ea typeface="Cambria" panose="02040503050406030204" pitchFamily="18" charset="0"/>
              </a:rPr>
              <a:t>	</a:t>
            </a:r>
            <a:r>
              <a:rPr lang="en-US" sz="2400" b="1" dirty="0">
                <a:latin typeface="Cambria" panose="02040503050406030204" pitchFamily="18" charset="0"/>
                <a:ea typeface="Cambria" panose="02040503050406030204" pitchFamily="18" charset="0"/>
              </a:rPr>
              <a:t>This new admonition must have come as a </a:t>
            </a:r>
            <a:r>
              <a:rPr lang="en-US" sz="2400" b="1" dirty="0" smtClean="0">
                <a:latin typeface="Cambria" panose="02040503050406030204" pitchFamily="18" charset="0"/>
                <a:ea typeface="Cambria" panose="02040503050406030204" pitchFamily="18" charset="0"/>
              </a:rPr>
              <a:t>surprise, since </a:t>
            </a:r>
            <a:r>
              <a:rPr lang="en-US" sz="2400" b="1" dirty="0">
                <a:latin typeface="Cambria" panose="02040503050406030204" pitchFamily="18" charset="0"/>
                <a:ea typeface="Cambria" panose="02040503050406030204" pitchFamily="18" charset="0"/>
              </a:rPr>
              <a:t>Paul had previously ordered that the sinner be removed from the church.  </a:t>
            </a:r>
            <a:r>
              <a:rPr lang="en-US" sz="2400" b="1" dirty="0" smtClean="0">
                <a:latin typeface="Cambria" panose="02040503050406030204" pitchFamily="18" charset="0"/>
                <a:ea typeface="Cambria" panose="02040503050406030204" pitchFamily="18" charset="0"/>
              </a:rPr>
              <a:t>Now, </a:t>
            </a:r>
            <a:r>
              <a:rPr lang="en-US" sz="2400" b="1" dirty="0">
                <a:latin typeface="Cambria" panose="02040503050406030204" pitchFamily="18" charset="0"/>
                <a:ea typeface="Cambria" panose="02040503050406030204" pitchFamily="18" charset="0"/>
              </a:rPr>
              <a:t>he is commanding them to readmit him without delay or reservation. </a:t>
            </a:r>
            <a:endParaRPr lang="en-US" sz="2400" dirty="0">
              <a:latin typeface="Cambria" panose="02040503050406030204" pitchFamily="18" charset="0"/>
              <a:ea typeface="Cambria" panose="02040503050406030204" pitchFamily="18" charset="0"/>
            </a:endParaRPr>
          </a:p>
          <a:p>
            <a:pPr marL="60325">
              <a:tabLst>
                <a:tab pos="457200" algn="l"/>
              </a:tabLst>
            </a:pPr>
            <a:endParaRPr lang="en-US" sz="1000" b="1" dirty="0">
              <a:latin typeface="Cambria" panose="02040503050406030204" pitchFamily="18" charset="0"/>
              <a:ea typeface="Cambria" panose="02040503050406030204" pitchFamily="18" charset="0"/>
            </a:endParaRPr>
          </a:p>
          <a:p>
            <a:pPr marL="60325">
              <a:spcAft>
                <a:spcPts val="600"/>
              </a:spcAft>
              <a:tabLst>
                <a:tab pos="457200" algn="l"/>
              </a:tabLst>
            </a:pPr>
            <a:r>
              <a:rPr lang="en-US" sz="2400" b="1" dirty="0" smtClean="0">
                <a:latin typeface="Cambria" panose="02040503050406030204" pitchFamily="18" charset="0"/>
                <a:ea typeface="Cambria" panose="02040503050406030204" pitchFamily="18" charset="0"/>
              </a:rPr>
              <a:t>	The circumstances had changed, requiring a change in response that the Corinthians seemed reluctant to make. </a:t>
            </a:r>
          </a:p>
          <a:p>
            <a:pPr marL="60325">
              <a:tabLst>
                <a:tab pos="457200" algn="l"/>
              </a:tabLst>
            </a:pPr>
            <a:endParaRPr lang="en-US" sz="1000" b="1" dirty="0">
              <a:latin typeface="Cambria" panose="02040503050406030204" pitchFamily="18" charset="0"/>
              <a:ea typeface="Cambria" panose="02040503050406030204" pitchFamily="18" charset="0"/>
            </a:endParaRPr>
          </a:p>
          <a:p>
            <a:pPr marL="60325">
              <a:spcAft>
                <a:spcPts val="600"/>
              </a:spcAft>
              <a:tabLst>
                <a:tab pos="457200" algn="l"/>
              </a:tabLst>
            </a:pPr>
            <a:r>
              <a:rPr lang="en-US" sz="240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Paul’s </a:t>
            </a:r>
            <a:r>
              <a:rPr lang="en-US" sz="2400" b="1" dirty="0" smtClean="0">
                <a:latin typeface="Cambria" panose="02040503050406030204" pitchFamily="18" charset="0"/>
                <a:ea typeface="Cambria" panose="02040503050406030204" pitchFamily="18" charset="0"/>
              </a:rPr>
              <a:t>new apostolic decree may not have made sense to those wielding the exacting gavel of judgment in Corinth. </a:t>
            </a:r>
          </a:p>
        </p:txBody>
      </p:sp>
    </p:spTree>
    <p:extLst>
      <p:ext uri="{BB962C8B-B14F-4D97-AF65-F5344CB8AC3E}">
        <p14:creationId xmlns:p14="http://schemas.microsoft.com/office/powerpoint/2010/main" xmlns="" val="408129908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10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wipe(left)">
                                      <p:cBhvr>
                                        <p:cTn id="22" dur="1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2:7-9</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071282"/>
            <a:ext cx="8601635" cy="5509200"/>
          </a:xfrm>
          <a:prstGeom prst="rect">
            <a:avLst/>
          </a:prstGeom>
          <a:noFill/>
          <a:effectLst/>
        </p:spPr>
        <p:txBody>
          <a:bodyPr wrap="square" rtlCol="0">
            <a:spAutoFit/>
          </a:bodyPr>
          <a:lstStyle/>
          <a:p>
            <a:pPr indent="457200"/>
            <a:r>
              <a:rPr lang="en-US" sz="2400" b="1" dirty="0" smtClean="0">
                <a:latin typeface="Cambria" panose="02040503050406030204" pitchFamily="18" charset="0"/>
                <a:ea typeface="Cambria" panose="02040503050406030204" pitchFamily="18" charset="0"/>
              </a:rPr>
              <a:t>While some in Corinth </a:t>
            </a:r>
            <a:r>
              <a:rPr lang="en-US" sz="2400" b="1" dirty="0" smtClean="0">
                <a:solidFill>
                  <a:srgbClr val="C0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thought</a:t>
            </a:r>
            <a:r>
              <a:rPr lang="en-US" sz="240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that Paul wanted reconciliation, others may have </a:t>
            </a:r>
            <a:r>
              <a:rPr lang="en-US" sz="2400" b="1" dirty="0" smtClean="0">
                <a:solidFill>
                  <a:srgbClr val="C0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thought</a:t>
            </a:r>
            <a:r>
              <a:rPr lang="en-US" sz="240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he wanted to purge the church of all leaven. </a:t>
            </a:r>
          </a:p>
          <a:p>
            <a:pPr marL="60325">
              <a:tabLst>
                <a:tab pos="457200" algn="l"/>
              </a:tabLst>
            </a:pPr>
            <a:endParaRPr lang="en-US" sz="1000" b="1" dirty="0">
              <a:latin typeface="Cambria" panose="02040503050406030204" pitchFamily="18" charset="0"/>
              <a:ea typeface="Cambria" panose="02040503050406030204" pitchFamily="18" charset="0"/>
            </a:endParaRPr>
          </a:p>
          <a:p>
            <a:pPr marL="60325">
              <a:tabLst>
                <a:tab pos="457200" algn="l"/>
              </a:tabLst>
            </a:pPr>
            <a:r>
              <a:rPr lang="en-US" sz="2400" b="1" dirty="0" smtClean="0">
                <a:latin typeface="Cambria" panose="02040503050406030204" pitchFamily="18" charset="0"/>
                <a:ea typeface="Cambria" panose="02040503050406030204" pitchFamily="18" charset="0"/>
              </a:rPr>
              <a:t>	In the midst of this confusion, the second letter arrives. Now, Paul’s new instructions may have appeared to reveal    a flip-flop in his guidance, even though it was completely consistent with the principles of church discipline as a means of reconciliation, not condemnation.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endPar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marL="60325">
              <a:tabLst>
                <a:tab pos="457200" algn="l"/>
              </a:tabLst>
            </a:pPr>
            <a:endParaRPr lang="en-US" sz="1000" b="1" dirty="0" smtClean="0">
              <a:latin typeface="Cambria" panose="02040503050406030204" pitchFamily="18" charset="0"/>
              <a:ea typeface="Cambria" panose="02040503050406030204" pitchFamily="18" charset="0"/>
            </a:endParaRPr>
          </a:p>
          <a:p>
            <a:pPr marL="60325">
              <a:tabLst>
                <a:tab pos="457200" algn="l"/>
              </a:tabLst>
            </a:pP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Paul’s new </a:t>
            </a:r>
            <a:r>
              <a:rPr lang="en-US" sz="2400" b="1" dirty="0" smtClean="0">
                <a:latin typeface="Cambria" panose="02040503050406030204" pitchFamily="18" charset="0"/>
                <a:ea typeface="Cambria" panose="02040503050406030204" pitchFamily="18" charset="0"/>
              </a:rPr>
              <a:t>instruction </a:t>
            </a:r>
            <a:r>
              <a:rPr lang="en-US" sz="2400" b="1" dirty="0" smtClean="0">
                <a:latin typeface="Cambria" panose="02040503050406030204" pitchFamily="18" charset="0"/>
                <a:ea typeface="Cambria" panose="02040503050406030204" pitchFamily="18" charset="0"/>
              </a:rPr>
              <a:t>becomes a test to see if the Corinthians would be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obedient in all things</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2:9</a:t>
            </a:r>
            <a:r>
              <a:rPr lang="en-US" sz="2400" b="1" dirty="0" smtClean="0">
                <a:latin typeface="Cambria" panose="02040503050406030204" pitchFamily="18" charset="0"/>
                <a:ea typeface="Cambria" panose="02040503050406030204" pitchFamily="18" charset="0"/>
              </a:rPr>
              <a:t>).  </a:t>
            </a:r>
          </a:p>
          <a:p>
            <a:pPr marL="60325">
              <a:tabLst>
                <a:tab pos="457200" algn="l"/>
              </a:tabLst>
            </a:pPr>
            <a:endParaRPr lang="en-US" sz="1000" b="1" dirty="0">
              <a:latin typeface="Cambria" panose="02040503050406030204" pitchFamily="18" charset="0"/>
              <a:ea typeface="Cambria" panose="02040503050406030204" pitchFamily="18" charset="0"/>
            </a:endParaRPr>
          </a:p>
          <a:p>
            <a:pPr marL="60325">
              <a:tabLst>
                <a:tab pos="457200" algn="l"/>
              </a:tabLst>
            </a:pPr>
            <a:r>
              <a:rPr lang="en-US" sz="2400" b="1" dirty="0" smtClean="0">
                <a:latin typeface="Cambria" panose="02040503050406030204" pitchFamily="18" charset="0"/>
                <a:ea typeface="Cambria" panose="02040503050406030204" pitchFamily="18" charset="0"/>
              </a:rPr>
              <a:t>	Even in commands that don’t seem to make a lot of   sense to the </a:t>
            </a:r>
            <a:r>
              <a:rPr lang="en-US" sz="2400" b="1" dirty="0" smtClean="0">
                <a:latin typeface="Cambria" panose="02040503050406030204" pitchFamily="18" charset="0"/>
                <a:ea typeface="Cambria" panose="02040503050406030204" pitchFamily="18" charset="0"/>
              </a:rPr>
              <a:t>church, </a:t>
            </a:r>
            <a:r>
              <a:rPr lang="en-US" sz="2400" b="1" dirty="0" smtClean="0">
                <a:solidFill>
                  <a:srgbClr val="C0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or</a:t>
            </a:r>
            <a:r>
              <a:rPr lang="en-US" sz="240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may even </a:t>
            </a:r>
            <a:r>
              <a:rPr lang="en-US" sz="2400" b="1" dirty="0" smtClean="0">
                <a:latin typeface="Cambria" panose="02040503050406030204" pitchFamily="18" charset="0"/>
                <a:ea typeface="Cambria" panose="02040503050406030204" pitchFamily="18" charset="0"/>
              </a:rPr>
              <a:t>appear, </a:t>
            </a:r>
            <a:r>
              <a:rPr lang="en-US" sz="2400" b="1" dirty="0" smtClean="0">
                <a:latin typeface="Cambria" panose="02040503050406030204" pitchFamily="18" charset="0"/>
                <a:ea typeface="Cambria" panose="02040503050406030204" pitchFamily="18" charset="0"/>
              </a:rPr>
              <a:t>on the </a:t>
            </a:r>
            <a:r>
              <a:rPr lang="en-US" sz="2400" b="1" dirty="0" smtClean="0">
                <a:latin typeface="Cambria" panose="02040503050406030204" pitchFamily="18" charset="0"/>
                <a:ea typeface="Cambria" panose="02040503050406030204" pitchFamily="18" charset="0"/>
              </a:rPr>
              <a:t>surface, </a:t>
            </a:r>
            <a:r>
              <a:rPr lang="en-US" sz="2400" b="1" dirty="0" smtClean="0">
                <a:latin typeface="Cambria" panose="02040503050406030204" pitchFamily="18" charset="0"/>
                <a:ea typeface="Cambria" panose="02040503050406030204" pitchFamily="18" charset="0"/>
              </a:rPr>
              <a:t>to contradict Paul’s earlier policy of church discipline. </a:t>
            </a:r>
          </a:p>
        </p:txBody>
      </p:sp>
    </p:spTree>
    <p:extLst>
      <p:ext uri="{BB962C8B-B14F-4D97-AF65-F5344CB8AC3E}">
        <p14:creationId xmlns:p14="http://schemas.microsoft.com/office/powerpoint/2010/main" xmlns="" val="29829058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8" name="TextBox 7"/>
          <p:cNvSpPr txBox="1"/>
          <p:nvPr/>
        </p:nvSpPr>
        <p:spPr>
          <a:xfrm>
            <a:off x="313765" y="1219200"/>
            <a:ext cx="8686800" cy="2431435"/>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800" b="1" baseline="30000" dirty="0" smtClean="0">
                <a:effectLst>
                  <a:outerShdw blurRad="38100" dist="38100" dir="2700000" algn="tl">
                    <a:srgbClr val="000000">
                      <a:alpha val="43137"/>
                    </a:srgbClr>
                  </a:outerShdw>
                </a:effectLst>
                <a:latin typeface="Georgia" panose="02040502050405020303" pitchFamily="18" charset="0"/>
              </a:rPr>
              <a:t>10</a:t>
            </a:r>
            <a:r>
              <a:rPr lang="en-US" sz="2800" i="1" dirty="0" smtClean="0">
                <a:latin typeface="Georgia" panose="02040502050405020303" pitchFamily="18" charset="0"/>
              </a:rPr>
              <a:t>Now </a:t>
            </a:r>
            <a:r>
              <a:rPr lang="en-US" sz="2800" i="1" dirty="0">
                <a:latin typeface="Georgia" panose="02040502050405020303" pitchFamily="18" charset="0"/>
              </a:rPr>
              <a:t>whom you forgive anything, I also forgive.  For if indeed I have forgiven anything, I have forgiven that one for your sakes in the presence of Christ, </a:t>
            </a:r>
            <a:r>
              <a:rPr lang="en-US" sz="2800" b="1" baseline="30000" dirty="0" smtClean="0">
                <a:effectLst>
                  <a:outerShdw blurRad="38100" dist="38100" dir="2700000" algn="tl">
                    <a:srgbClr val="000000">
                      <a:alpha val="43137"/>
                    </a:srgbClr>
                  </a:outerShdw>
                </a:effectLst>
                <a:latin typeface="Georgia" panose="02040502050405020303" pitchFamily="18" charset="0"/>
              </a:rPr>
              <a:t>11</a:t>
            </a:r>
            <a:r>
              <a:rPr lang="en-US" sz="2800" i="1" dirty="0" smtClean="0">
                <a:latin typeface="Georgia" panose="02040502050405020303" pitchFamily="18" charset="0"/>
              </a:rPr>
              <a:t>lest </a:t>
            </a:r>
            <a:r>
              <a:rPr lang="en-US" sz="2800" i="1" dirty="0">
                <a:latin typeface="Georgia" panose="02040502050405020303" pitchFamily="18" charset="0"/>
              </a:rPr>
              <a:t>Satan should take advantage of us; for we are not ignorant of his devices.</a:t>
            </a:r>
          </a:p>
        </p:txBody>
      </p:sp>
      <p:sp>
        <p:nvSpPr>
          <p:cNvPr id="6" name="Title 1"/>
          <p:cNvSpPr>
            <a:spLocks noGrp="1"/>
          </p:cNvSpPr>
          <p:nvPr>
            <p:ph type="title"/>
          </p:nvPr>
        </p:nvSpPr>
        <p:spPr>
          <a:xfrm>
            <a:off x="313765" y="1524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2:10-11</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263127298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354106" y="52893"/>
            <a:ext cx="85344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Introduction</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086600" y="323850"/>
            <a:ext cx="1528482" cy="774700"/>
          </a:xfrm>
          <a:prstGeom prst="rect">
            <a:avLst/>
          </a:prstGeom>
          <a:noFill/>
          <a:ln w="9525">
            <a:noFill/>
            <a:miter lim="800000"/>
            <a:headEnd/>
            <a:tailEnd/>
          </a:ln>
          <a:effectLst>
            <a:outerShdw dist="38100" dir="2700000" rotWithShape="0">
              <a:srgbClr val="808080">
                <a:alpha val="42998"/>
              </a:srgbClr>
            </a:outerShdw>
          </a:effectLst>
        </p:spPr>
      </p:pic>
      <p:sp>
        <p:nvSpPr>
          <p:cNvPr id="7" name="TextBox 6"/>
          <p:cNvSpPr txBox="1"/>
          <p:nvPr/>
        </p:nvSpPr>
        <p:spPr>
          <a:xfrm>
            <a:off x="354106" y="917912"/>
            <a:ext cx="8534400" cy="5940088"/>
          </a:xfrm>
          <a:prstGeom prst="rect">
            <a:avLst/>
          </a:prstGeom>
          <a:noFill/>
          <a:effectLst/>
        </p:spPr>
        <p:txBody>
          <a:bodyPr wrap="square" rtlCol="0">
            <a:spAutoFit/>
          </a:bodyPr>
          <a:lstStyle/>
          <a:p>
            <a:pPr indent="457200">
              <a:tabLst>
                <a:tab pos="457200" algn="l"/>
              </a:tabLst>
            </a:pPr>
            <a:r>
              <a:rPr lang="en-US" sz="2400" b="1" dirty="0" smtClean="0">
                <a:latin typeface="Cambria" panose="02040503050406030204" pitchFamily="18" charset="0"/>
                <a:ea typeface="Cambria" panose="02040503050406030204" pitchFamily="18" charset="0"/>
              </a:rPr>
              <a:t>As we embark upon this study in Second</a:t>
            </a:r>
            <a:r>
              <a:rPr lang="en-US" sz="2400" b="1" dirty="0" smtClean="0">
                <a:solidFill>
                  <a:srgbClr val="C00000"/>
                </a:solidFill>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Corinthians, remember that the theme of this letter revolves around both the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theological concepts </a:t>
            </a:r>
            <a:r>
              <a:rPr lang="en-US" sz="2400" b="1" dirty="0" smtClean="0">
                <a:latin typeface="Cambria" panose="02040503050406030204" pitchFamily="18" charset="0"/>
                <a:ea typeface="Cambria" panose="02040503050406030204" pitchFamily="18" charset="0"/>
              </a:rPr>
              <a:t>and the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practical aspects </a:t>
            </a:r>
            <a:r>
              <a:rPr lang="en-US" sz="2400" b="1" dirty="0" smtClean="0">
                <a:latin typeface="Cambria" panose="02040503050406030204" pitchFamily="18" charset="0"/>
                <a:ea typeface="Cambria" panose="02040503050406030204" pitchFamily="18" charset="0"/>
              </a:rPr>
              <a:t>of Christian living.</a:t>
            </a: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This primary issue in Corinth was the recognition of authentic ministry and submission to apostolic authority. Paul corrective is to provide guidance and encouragement as the church navigates the challenges that continue to influence their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unity</a:t>
            </a:r>
            <a:r>
              <a:rPr lang="en-US" sz="2400" b="1" dirty="0" smtClean="0">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discipline</a:t>
            </a:r>
            <a:r>
              <a:rPr lang="en-US" sz="2400" b="1" dirty="0" smtClean="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and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spiritual growth</a:t>
            </a:r>
            <a:r>
              <a:rPr lang="en-US" sz="2400" b="1" dirty="0" smtClean="0">
                <a:latin typeface="Cambria" panose="02040503050406030204" pitchFamily="18" charset="0"/>
                <a:ea typeface="Cambria" panose="02040503050406030204" pitchFamily="18" charset="0"/>
              </a:rPr>
              <a:t>.</a:t>
            </a: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a:tabLst>
                <a:tab pos="457200" algn="l"/>
              </a:tabLst>
            </a:pPr>
            <a:r>
              <a:rPr lang="en-US" sz="2400" dirty="0" smtClean="0"/>
              <a:t>	</a:t>
            </a:r>
            <a:r>
              <a:rPr lang="en-US" sz="2400" b="1" dirty="0">
                <a:latin typeface="Cambria" panose="02040503050406030204" pitchFamily="18" charset="0"/>
                <a:ea typeface="Cambria" panose="02040503050406030204" pitchFamily="18" charset="0"/>
              </a:rPr>
              <a:t>In our study, Paul addresses a situation involving discipline and forgiveness related to the punishment of an individual in the Corinthian congregation. </a:t>
            </a:r>
            <a:r>
              <a:rPr lang="en-US" sz="2400" b="1" dirty="0" smtClean="0">
                <a:latin typeface="Cambria" panose="02040503050406030204" pitchFamily="18" charset="0"/>
                <a:ea typeface="Cambria" panose="02040503050406030204" pitchFamily="18" charset="0"/>
              </a:rPr>
              <a:t> He </a:t>
            </a:r>
            <a:r>
              <a:rPr lang="en-US" sz="2400" b="1" dirty="0">
                <a:latin typeface="Cambria" panose="02040503050406030204" pitchFamily="18" charset="0"/>
                <a:ea typeface="Cambria" panose="02040503050406030204" pitchFamily="18" charset="0"/>
              </a:rPr>
              <a:t>urges the church to reaffirm their love and forgiveness towards this individual, so that </a:t>
            </a:r>
            <a:r>
              <a:rPr lang="en-US" sz="2400" b="1" dirty="0" smtClean="0">
                <a:latin typeface="Cambria" panose="02040503050406030204" pitchFamily="18" charset="0"/>
                <a:ea typeface="Cambria" panose="02040503050406030204" pitchFamily="18" charset="0"/>
              </a:rPr>
              <a:t>this person </a:t>
            </a:r>
            <a:r>
              <a:rPr lang="en-US" sz="2400" b="1" dirty="0">
                <a:latin typeface="Cambria" panose="02040503050406030204" pitchFamily="18" charset="0"/>
                <a:ea typeface="Cambria" panose="02040503050406030204" pitchFamily="18" charset="0"/>
              </a:rPr>
              <a:t>would not be overcome by </a:t>
            </a:r>
            <a:r>
              <a:rPr lang="en-US" sz="2400" b="1" dirty="0" smtClean="0">
                <a:latin typeface="Cambria" panose="02040503050406030204" pitchFamily="18" charset="0"/>
                <a:ea typeface="Cambria" panose="02040503050406030204" pitchFamily="18" charset="0"/>
              </a:rPr>
              <a:t>discouragement</a:t>
            </a:r>
            <a:r>
              <a:rPr lang="en-US" sz="2400" b="1" dirty="0">
                <a:latin typeface="Cambria" panose="02040503050406030204" pitchFamily="18" charset="0"/>
                <a:ea typeface="Cambria" panose="02040503050406030204" pitchFamily="18" charset="0"/>
              </a:rPr>
              <a:t>.</a:t>
            </a:r>
            <a:endParaRPr lang="en-US"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128392725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left)">
                                      <p:cBhvr>
                                        <p:cTn id="12" dur="10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wipe(left)">
                                      <p:cBhvr>
                                        <p:cTn id="17" dur="1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2:10-11</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197535"/>
            <a:ext cx="8686800" cy="5355312"/>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Now, Paul presents his own forgiving attitude and actions as an example to emulate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2:10</a:t>
            </a:r>
            <a:r>
              <a:rPr lang="en-US" sz="2400" b="1" dirty="0" smtClean="0">
                <a:latin typeface="Cambria" panose="02040503050406030204" pitchFamily="18" charset="0"/>
                <a:ea typeface="Cambria" panose="02040503050406030204" pitchFamily="18" charset="0"/>
              </a:rPr>
              <a:t>).</a:t>
            </a:r>
          </a:p>
          <a:p>
            <a:pPr indent="457200">
              <a:spcAft>
                <a:spcPts val="1200"/>
              </a:spcAft>
            </a:pPr>
            <a:r>
              <a:rPr lang="en-US" sz="2400" b="1" dirty="0" smtClean="0">
                <a:latin typeface="Cambria" panose="02040503050406030204" pitchFamily="18" charset="0"/>
                <a:ea typeface="Cambria" panose="02040503050406030204" pitchFamily="18" charset="0"/>
              </a:rPr>
              <a:t>As their father in the faith, Paul assures them that his own policy of forgiveness for the truly repentant should give them confidence that when they act with the same spirit of and mercy, </a:t>
            </a:r>
            <a:r>
              <a:rPr lang="en-US" sz="2400" b="1" dirty="0" smtClean="0">
                <a:latin typeface="Cambria" panose="02040503050406030204" pitchFamily="18" charset="0"/>
                <a:ea typeface="Cambria" panose="02040503050406030204" pitchFamily="18" charset="0"/>
              </a:rPr>
              <a:t>Paul </a:t>
            </a:r>
            <a:r>
              <a:rPr lang="en-US" sz="2400" b="1" dirty="0" smtClean="0">
                <a:latin typeface="Cambria" panose="02040503050406030204" pitchFamily="18" charset="0"/>
                <a:ea typeface="Cambria" panose="02040503050406030204" pitchFamily="18" charset="0"/>
              </a:rPr>
              <a:t>will have their </a:t>
            </a:r>
            <a:r>
              <a:rPr lang="en-US" sz="2400" b="1" dirty="0" smtClean="0">
                <a:latin typeface="Cambria" panose="02040503050406030204" pitchFamily="18" charset="0"/>
                <a:ea typeface="Cambria" panose="02040503050406030204" pitchFamily="18" charset="0"/>
              </a:rPr>
              <a:t>backs.</a:t>
            </a:r>
            <a:endParaRPr lang="en-US" sz="2400" b="1" dirty="0" smtClean="0">
              <a:latin typeface="Cambria" panose="02040503050406030204" pitchFamily="18" charset="0"/>
              <a:ea typeface="Cambria" panose="02040503050406030204" pitchFamily="18" charset="0"/>
            </a:endParaRPr>
          </a:p>
          <a:p>
            <a:pPr>
              <a:tabLst>
                <a:tab pos="457200" algn="l"/>
              </a:tabLst>
            </a:pPr>
            <a:r>
              <a:rPr lang="en-US" sz="2400" dirty="0" smtClean="0"/>
              <a:t>	</a:t>
            </a:r>
            <a:r>
              <a:rPr lang="en-US" sz="2400" b="1" dirty="0" smtClean="0">
                <a:latin typeface="Cambria" panose="02040503050406030204" pitchFamily="18" charset="0"/>
                <a:ea typeface="Cambria" panose="02040503050406030204" pitchFamily="18" charset="0"/>
              </a:rPr>
              <a:t>Forgiveness, like discipline, is not self-seeking. </a:t>
            </a:r>
            <a:r>
              <a:rPr lang="en-US" sz="2400" b="1" dirty="0" smtClean="0">
                <a:latin typeface="Cambria" panose="02040503050406030204" pitchFamily="18" charset="0"/>
                <a:ea typeface="Cambria" panose="02040503050406030204" pitchFamily="18" charset="0"/>
              </a:rPr>
              <a:t> In </a:t>
            </a:r>
            <a:r>
              <a:rPr lang="en-US" sz="2400" b="1" dirty="0" smtClean="0">
                <a:latin typeface="Cambria" panose="02040503050406030204" pitchFamily="18" charset="0"/>
                <a:ea typeface="Cambria" panose="02040503050406030204" pitchFamily="18" charset="0"/>
              </a:rPr>
              <a:t>fact, it can be difficult. </a:t>
            </a:r>
            <a:r>
              <a:rPr lang="en-US" sz="2400" b="1" dirty="0" smtClean="0">
                <a:latin typeface="Cambria" panose="02040503050406030204" pitchFamily="18" charset="0"/>
                <a:ea typeface="Cambria" panose="02040503050406030204" pitchFamily="18" charset="0"/>
              </a:rPr>
              <a:t> Nevertheless</a:t>
            </a:r>
            <a:r>
              <a:rPr lang="en-US" sz="2400" b="1" dirty="0" smtClean="0">
                <a:latin typeface="Cambria" panose="02040503050406030204" pitchFamily="18" charset="0"/>
                <a:ea typeface="Cambria" panose="02040503050406030204" pitchFamily="18" charset="0"/>
              </a:rPr>
              <a:t>, Paul tells the Corinthians that his pattern of forgiveness is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for your sakes in the presence of Christ</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not for his own personal gain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2:10</a:t>
            </a:r>
            <a:r>
              <a:rPr lang="en-US" sz="2400" b="1" dirty="0" smtClean="0">
                <a:latin typeface="Cambria" panose="02040503050406030204" pitchFamily="18" charset="0"/>
                <a:ea typeface="Cambria" panose="02040503050406030204" pitchFamily="18" charset="0"/>
              </a:rPr>
              <a:t>). </a:t>
            </a:r>
          </a:p>
          <a:p>
            <a:pPr>
              <a:tabLst>
                <a:tab pos="457200" algn="l"/>
              </a:tabLst>
            </a:pPr>
            <a:endParaRPr lang="en-US" sz="1000" b="1" dirty="0">
              <a:latin typeface="Cambria" panose="02040503050406030204" pitchFamily="18" charset="0"/>
              <a:ea typeface="Cambria" panose="02040503050406030204" pitchFamily="18" charset="0"/>
            </a:endParaRPr>
          </a:p>
          <a:p>
            <a:pPr>
              <a:tabLst>
                <a:tab pos="457200" algn="l"/>
              </a:tabLst>
            </a:pPr>
            <a:r>
              <a:rPr lang="en-US" sz="2400" b="1" dirty="0" smtClean="0">
                <a:latin typeface="Cambria" panose="02040503050406030204" pitchFamily="18" charset="0"/>
                <a:ea typeface="Cambria" panose="02040503050406030204" pitchFamily="18" charset="0"/>
              </a:rPr>
              <a:t>	Why is full and prompt forgiveness so important? </a:t>
            </a:r>
            <a:r>
              <a:rPr lang="en-US" sz="2400" b="1" dirty="0" smtClean="0">
                <a:latin typeface="Cambria" panose="02040503050406030204" pitchFamily="18" charset="0"/>
                <a:ea typeface="Cambria" panose="02040503050406030204" pitchFamily="18" charset="0"/>
              </a:rPr>
              <a:t> Why </a:t>
            </a:r>
            <a:r>
              <a:rPr lang="en-US" sz="2400" b="1" dirty="0" smtClean="0">
                <a:latin typeface="Cambria" panose="02040503050406030204" pitchFamily="18" charset="0"/>
                <a:ea typeface="Cambria" panose="02040503050406030204" pitchFamily="18" charset="0"/>
              </a:rPr>
              <a:t>not make the forgiven sinner squirm a little to show how much others have suffered because of the sin?</a:t>
            </a:r>
            <a:endParaRPr lang="en-US" sz="24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73476352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wipe(left)">
                                      <p:cBhvr>
                                        <p:cTn id="22"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313765" y="121771"/>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2:10-11</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08162" y="1143000"/>
            <a:ext cx="8719297" cy="5509200"/>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Why not let the repentant individual wallow just a little longer in uncertainty and experience the anguish of alienation as a deterrent to making the same mistake again? </a:t>
            </a:r>
          </a:p>
          <a:p>
            <a:pPr indent="457200">
              <a:spcAft>
                <a:spcPts val="1200"/>
              </a:spcAft>
            </a:pPr>
            <a:r>
              <a:rPr lang="en-US" sz="2400" b="1" dirty="0" smtClean="0">
                <a:latin typeface="Cambria" panose="02040503050406030204" pitchFamily="18" charset="0"/>
                <a:ea typeface="Cambria" panose="02040503050406030204" pitchFamily="18" charset="0"/>
              </a:rPr>
              <a:t>Because withholding forgiveness gives Satan an opportunity to take advantage of us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2:11</a:t>
            </a:r>
            <a:r>
              <a:rPr lang="en-US" sz="2400" b="1" dirty="0" smtClean="0">
                <a:latin typeface="Cambria" panose="02040503050406030204" pitchFamily="18" charset="0"/>
                <a:ea typeface="Cambria" panose="02040503050406030204" pitchFamily="18" charset="0"/>
              </a:rPr>
              <a:t>).  </a:t>
            </a:r>
            <a:endParaRPr lang="en-US" sz="2400" b="1" i="1" dirty="0" smtClean="0">
              <a:latin typeface="Cambria" panose="02040503050406030204" pitchFamily="18" charset="0"/>
              <a:ea typeface="Cambria" panose="02040503050406030204" pitchFamily="18" charset="0"/>
            </a:endParaRPr>
          </a:p>
          <a:p>
            <a:pPr indent="457200">
              <a:spcAft>
                <a:spcPts val="1200"/>
              </a:spcAft>
            </a:pPr>
            <a:r>
              <a:rPr lang="en-US" sz="2400" b="1" dirty="0" smtClean="0">
                <a:latin typeface="Cambria" panose="02040503050406030204" pitchFamily="18" charset="0"/>
                <a:ea typeface="Cambria" panose="02040503050406030204" pitchFamily="18" charset="0"/>
              </a:rPr>
              <a:t>It allows the devil to slither his way into a situation in which an individual or church refuses to extend full pardon to truly repentant sinners. </a:t>
            </a:r>
          </a:p>
          <a:p>
            <a:pPr indent="457200">
              <a:spcAft>
                <a:spcPts val="1200"/>
              </a:spcAft>
            </a:pPr>
            <a:r>
              <a:rPr lang="en-US" sz="2400" b="1" dirty="0" smtClean="0">
                <a:latin typeface="Cambria" panose="02040503050406030204" pitchFamily="18" charset="0"/>
                <a:ea typeface="Cambria" panose="02040503050406030204" pitchFamily="18" charset="0"/>
              </a:rPr>
              <a:t>And if the process of reconciliation breaks down, the enemy finds a way to further sabotage the situation.</a:t>
            </a:r>
          </a:p>
          <a:p>
            <a:pPr indent="457200">
              <a:spcAft>
                <a:spcPts val="1200"/>
              </a:spcAft>
            </a:pPr>
            <a:r>
              <a:rPr lang="en-US" sz="2400" b="1" dirty="0" smtClean="0">
                <a:latin typeface="Cambria" panose="02040503050406030204" pitchFamily="18" charset="0"/>
                <a:ea typeface="Cambria" panose="02040503050406030204" pitchFamily="18" charset="0"/>
              </a:rPr>
              <a:t>But when the process is strengthened by mercy and grace, the enemy will have no opportunity to stir up resentment, </a:t>
            </a:r>
            <a:r>
              <a:rPr lang="en-US" sz="2400" b="1" dirty="0">
                <a:latin typeface="Cambria" panose="02040503050406030204" pitchFamily="18" charset="0"/>
                <a:ea typeface="Cambria" panose="02040503050406030204" pitchFamily="18" charset="0"/>
              </a:rPr>
              <a:t>anguish, sorrow</a:t>
            </a:r>
            <a:r>
              <a:rPr lang="en-US" sz="2400" b="1" dirty="0" smtClean="0">
                <a:latin typeface="Cambria" panose="02040503050406030204" pitchFamily="18" charset="0"/>
                <a:ea typeface="Cambria" panose="02040503050406030204" pitchFamily="18" charset="0"/>
              </a:rPr>
              <a:t>, bitterness, rebellion or schisms. </a:t>
            </a:r>
          </a:p>
        </p:txBody>
      </p:sp>
    </p:spTree>
    <p:extLst>
      <p:ext uri="{BB962C8B-B14F-4D97-AF65-F5344CB8AC3E}">
        <p14:creationId xmlns:p14="http://schemas.microsoft.com/office/powerpoint/2010/main" xmlns="" val="238195902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313765" y="121771"/>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2:10-11</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0440" y="1143000"/>
            <a:ext cx="8553450" cy="3877985"/>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None of Satan’s evil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schemes</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and conniving plans to  deceive and destroy will succeed. </a:t>
            </a:r>
          </a:p>
          <a:p>
            <a:pPr indent="457200">
              <a:spcAft>
                <a:spcPts val="1200"/>
              </a:spcAft>
            </a:pPr>
            <a:r>
              <a:rPr lang="en-US" sz="2400" b="1" dirty="0" smtClean="0">
                <a:latin typeface="Cambria" panose="02040503050406030204" pitchFamily="18" charset="0"/>
                <a:ea typeface="Cambria" panose="02040503050406030204" pitchFamily="18" charset="0"/>
              </a:rPr>
              <a:t>In the case of the Corinthians, the adversary had deceived them into thinking that church discipline is all judgment and </a:t>
            </a:r>
            <a:r>
              <a:rPr lang="en-US" sz="2400" b="1" i="1" u="sng" dirty="0" smtClean="0">
                <a:latin typeface="Cambria" panose="02040503050406030204" pitchFamily="18" charset="0"/>
                <a:ea typeface="Cambria" panose="02040503050406030204" pitchFamily="18" charset="0"/>
              </a:rPr>
              <a:t>no</a:t>
            </a:r>
            <a:r>
              <a:rPr lang="en-US" sz="2400" b="1" dirty="0" smtClean="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mercy</a:t>
            </a:r>
            <a:r>
              <a:rPr lang="en-US" sz="2400" b="1" dirty="0" smtClean="0">
                <a:latin typeface="Cambria" panose="02040503050406030204" pitchFamily="18" charset="0"/>
                <a:ea typeface="Cambria" panose="02040503050406030204" pitchFamily="18" charset="0"/>
              </a:rPr>
              <a:t>, all punishment and </a:t>
            </a:r>
            <a:r>
              <a:rPr lang="en-US" sz="2400" b="1" i="1" u="sng" dirty="0" smtClean="0">
                <a:latin typeface="Cambria" panose="02040503050406030204" pitchFamily="18" charset="0"/>
                <a:ea typeface="Cambria" panose="02040503050406030204" pitchFamily="18" charset="0"/>
              </a:rPr>
              <a:t>no</a:t>
            </a:r>
            <a:r>
              <a:rPr lang="en-US" sz="2400" b="1" dirty="0" smtClean="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grace</a:t>
            </a:r>
            <a:r>
              <a:rPr lang="en-US" sz="2400" b="1" dirty="0" smtClean="0">
                <a:latin typeface="Cambria" panose="02040503050406030204" pitchFamily="18" charset="0"/>
                <a:ea typeface="Cambria" panose="02040503050406030204" pitchFamily="18" charset="0"/>
              </a:rPr>
              <a:t>. </a:t>
            </a:r>
          </a:p>
          <a:p>
            <a:pPr indent="457200">
              <a:spcAft>
                <a:spcPts val="1200"/>
              </a:spcAft>
            </a:pPr>
            <a:r>
              <a:rPr lang="en-US" sz="2400" b="1" dirty="0" smtClean="0">
                <a:latin typeface="Cambria" panose="02040503050406030204" pitchFamily="18" charset="0"/>
                <a:ea typeface="Cambria" panose="02040503050406030204" pitchFamily="18" charset="0"/>
              </a:rPr>
              <a:t>God’s goal is not ridding the church of sinners, but is reconciling sinners back to the church. </a:t>
            </a:r>
            <a:endParaRPr lang="en-US" sz="2400" b="1" i="1" dirty="0" smtClean="0">
              <a:latin typeface="Cambria" panose="02040503050406030204" pitchFamily="18" charset="0"/>
              <a:ea typeface="Cambria" panose="02040503050406030204" pitchFamily="18" charset="0"/>
            </a:endParaRPr>
          </a:p>
          <a:p>
            <a:pPr indent="457200">
              <a:spcAft>
                <a:spcPts val="1200"/>
              </a:spcAft>
            </a:pPr>
            <a:r>
              <a:rPr lang="en-US" sz="2400" b="1" dirty="0" smtClean="0">
                <a:latin typeface="Cambria" panose="02040503050406030204" pitchFamily="18" charset="0"/>
                <a:ea typeface="Cambria" panose="02040503050406030204" pitchFamily="18" charset="0"/>
              </a:rPr>
              <a:t>When we forget that, we are no longer pursuing the Lord’s will, but rather the devil’s wiles. </a:t>
            </a:r>
          </a:p>
        </p:txBody>
      </p:sp>
    </p:spTree>
    <p:extLst>
      <p:ext uri="{BB962C8B-B14F-4D97-AF65-F5344CB8AC3E}">
        <p14:creationId xmlns:p14="http://schemas.microsoft.com/office/powerpoint/2010/main" xmlns="" val="226333310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2" name="Rectangle 1"/>
          <p:cNvSpPr/>
          <p:nvPr/>
        </p:nvSpPr>
        <p:spPr>
          <a:xfrm>
            <a:off x="762000" y="914400"/>
            <a:ext cx="7315200" cy="3231654"/>
          </a:xfrm>
          <a:prstGeom prst="rect">
            <a:avLst/>
          </a:prstGeom>
          <a:effectLst>
            <a:outerShdw blurRad="50800" dist="38100" dir="18900000" algn="bl" rotWithShape="0">
              <a:prstClr val="black">
                <a:alpha val="60000"/>
              </a:prstClr>
            </a:outerShdw>
          </a:effectLst>
        </p:spPr>
        <p:txBody>
          <a:bodyPr wrap="square">
            <a:spAutoFit/>
          </a:bodyPr>
          <a:lstStyle/>
          <a:p>
            <a:pPr lvl="0" algn="ctr">
              <a:spcBef>
                <a:spcPct val="0"/>
              </a:spcBef>
              <a:defRPr/>
            </a:pPr>
            <a:r>
              <a:rPr lang="en-US" sz="72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Applications</a:t>
            </a:r>
          </a:p>
          <a:p>
            <a:pPr lvl="0" algn="ctr">
              <a:spcBef>
                <a:spcPct val="0"/>
              </a:spcBef>
              <a:defRPr/>
            </a:pPr>
            <a:r>
              <a:rPr lang="en-US" sz="60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Of the</a:t>
            </a:r>
          </a:p>
          <a:p>
            <a:pPr lvl="0" algn="ctr">
              <a:spcBef>
                <a:spcPct val="0"/>
              </a:spcBef>
              <a:defRPr/>
            </a:pPr>
            <a:r>
              <a:rPr lang="en-US" sz="72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lesson</a:t>
            </a:r>
            <a:endParaRPr lang="en-US" sz="88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endParaRPr>
          </a:p>
        </p:txBody>
      </p:sp>
      <p:sp>
        <p:nvSpPr>
          <p:cNvPr id="3" name="TextBox 2"/>
          <p:cNvSpPr txBox="1"/>
          <p:nvPr/>
        </p:nvSpPr>
        <p:spPr>
          <a:xfrm>
            <a:off x="304800" y="4648200"/>
            <a:ext cx="8610600" cy="646331"/>
          </a:xfrm>
          <a:prstGeom prst="rect">
            <a:avLst/>
          </a:prstGeom>
          <a:noFill/>
          <a:effectLst>
            <a:outerShdw blurRad="50800" dist="76200" dir="18900000" algn="bl" rotWithShape="0">
              <a:prstClr val="black">
                <a:alpha val="50000"/>
              </a:prstClr>
            </a:outerShdw>
          </a:effectLst>
        </p:spPr>
        <p:txBody>
          <a:bodyPr wrap="square" rtlCol="0">
            <a:spAutoFit/>
          </a:bodyPr>
          <a:lstStyle/>
          <a:p>
            <a:pPr algn="ctr"/>
            <a:r>
              <a:rPr lang="en-US" sz="3600" b="1" i="1" dirty="0" smtClean="0">
                <a:solidFill>
                  <a:schemeClr val="bg1"/>
                </a:solidFill>
                <a:effectLst>
                  <a:outerShdw blurRad="38100" dist="38100" dir="2700000" algn="tl">
                    <a:srgbClr val="000000">
                      <a:alpha val="43137"/>
                    </a:srgbClr>
                  </a:outerShdw>
                </a:effectLst>
                <a:latin typeface="Constantia" pitchFamily="18" charset="0"/>
              </a:rPr>
              <a:t>Pardon, not Parole</a:t>
            </a:r>
            <a:endParaRPr lang="en-US" sz="3600" b="1" i="1" dirty="0">
              <a:solidFill>
                <a:schemeClr val="bg1"/>
              </a:solidFill>
              <a:effectLst>
                <a:outerShdw blurRad="38100" dist="38100" dir="2700000" algn="tl">
                  <a:srgbClr val="000000">
                    <a:alpha val="43137"/>
                  </a:srgbClr>
                </a:outerShdw>
              </a:effectLst>
              <a:latin typeface="Constantia" pitchFamily="18" charset="0"/>
            </a:endParaRPr>
          </a:p>
        </p:txBody>
      </p:sp>
    </p:spTree>
    <p:extLst>
      <p:ext uri="{BB962C8B-B14F-4D97-AF65-F5344CB8AC3E}">
        <p14:creationId xmlns:p14="http://schemas.microsoft.com/office/powerpoint/2010/main" xmlns="" val="13535651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304800" y="142875"/>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4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Pardon, not parole</a:t>
            </a: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057275"/>
            <a:ext cx="8686800" cy="5509200"/>
          </a:xfrm>
          <a:prstGeom prst="rect">
            <a:avLst/>
          </a:prstGeom>
          <a:noFill/>
          <a:effectLst/>
        </p:spPr>
        <p:txBody>
          <a:bodyPr wrap="square" rtlCol="0">
            <a:spAutoFit/>
          </a:bodyPr>
          <a:lstStyle/>
          <a:p>
            <a:pPr indent="457200">
              <a:tabLst>
                <a:tab pos="457200" algn="l"/>
              </a:tabLst>
            </a:pPr>
            <a:r>
              <a:rPr lang="en-US" sz="2400" b="1" dirty="0">
                <a:latin typeface="Cambria" panose="02040503050406030204" pitchFamily="18" charset="0"/>
                <a:ea typeface="Cambria" panose="02040503050406030204" pitchFamily="18" charset="0"/>
              </a:rPr>
              <a:t>In </a:t>
            </a:r>
            <a:r>
              <a:rPr lang="en-US" sz="2400" b="1" dirty="0" smtClean="0">
                <a:latin typeface="Cambria" panose="02040503050406030204" pitchFamily="18" charset="0"/>
                <a:ea typeface="Cambria" panose="02040503050406030204" pitchFamily="18" charset="0"/>
              </a:rPr>
              <a:t>closing,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Swindoll </a:t>
            </a:r>
            <a:r>
              <a:rPr lang="en-US" sz="2400" b="1" i="1" dirty="0">
                <a:latin typeface="Cambria" panose="02040503050406030204" pitchFamily="18" charset="0"/>
                <a:ea typeface="Cambria" panose="02040503050406030204" pitchFamily="18" charset="0"/>
              </a:rPr>
              <a:t>says</a:t>
            </a:r>
            <a:r>
              <a:rPr lang="en-US" sz="2400" b="1" dirty="0">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Paul’s correction of the pendulum-swinging Corinthians can be summed up in one simple sentence that we all would do well to memorize:</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Our forgiveness should be as swift as our discipline was severe.</a:t>
            </a:r>
            <a:r>
              <a:rPr lang="en-US" sz="2400" b="1" i="1" dirty="0" smtClean="0">
                <a:latin typeface="Cambria" panose="02040503050406030204" pitchFamily="18" charset="0"/>
                <a:ea typeface="Cambria" panose="02040503050406030204" pitchFamily="18" charset="0"/>
              </a:rPr>
              <a:t>” </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57150" algn="l"/>
                <a:tab pos="171450" algn="l"/>
                <a:tab pos="457200" algn="l"/>
              </a:tabLst>
            </a:pPr>
            <a:r>
              <a:rPr lang="en-US" sz="2400" b="1" dirty="0" smtClean="0">
                <a:latin typeface="Cambria" panose="02040503050406030204" pitchFamily="18" charset="0"/>
                <a:ea typeface="Cambria" panose="02040503050406030204" pitchFamily="18" charset="0"/>
              </a:rPr>
              <a:t>This applies to forgiveness among friendships, marriage and family relationship, and church membership. </a:t>
            </a:r>
            <a:endPar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indent="457200">
              <a:tabLst>
                <a:tab pos="57150" algn="l"/>
                <a:tab pos="171450" algn="l"/>
                <a:tab pos="457200" algn="l"/>
              </a:tabLst>
            </a:pPr>
            <a:endParaRPr lang="en-US" sz="1000" b="1" dirty="0" smtClean="0">
              <a:latin typeface="Cambria" panose="02040503050406030204" pitchFamily="18" charset="0"/>
              <a:ea typeface="Cambria" panose="02040503050406030204" pitchFamily="18" charset="0"/>
            </a:endParaRPr>
          </a:p>
          <a:p>
            <a:pPr>
              <a:tabLst>
                <a:tab pos="57150" algn="l"/>
                <a:tab pos="171450" algn="l"/>
                <a:tab pos="457200" algn="l"/>
              </a:tabLst>
            </a:pPr>
            <a:r>
              <a:rPr lang="en-US" sz="2400" b="1" dirty="0" smtClean="0">
                <a:latin typeface="Cambria" panose="02040503050406030204" pitchFamily="18" charset="0"/>
                <a:ea typeface="Cambria" panose="02040503050406030204" pitchFamily="18" charset="0"/>
              </a:rPr>
              <a:t>			Paul in his admonition to the believers in Corinth, gives us </a:t>
            </a:r>
            <a:r>
              <a:rPr lang="en-US" sz="2400" b="1" i="1" u="sng" dirty="0" smtClean="0">
                <a:latin typeface="Cambria" panose="02040503050406030204" pitchFamily="18" charset="0"/>
                <a:ea typeface="Cambria" panose="02040503050406030204" pitchFamily="18" charset="0"/>
              </a:rPr>
              <a:t>three</a:t>
            </a:r>
            <a:r>
              <a:rPr lang="en-US" sz="2400" b="1" dirty="0" smtClean="0">
                <a:latin typeface="Cambria" panose="02040503050406030204" pitchFamily="18" charset="0"/>
                <a:ea typeface="Cambria" panose="02040503050406030204" pitchFamily="18" charset="0"/>
              </a:rPr>
              <a:t> </a:t>
            </a:r>
            <a:r>
              <a:rPr lang="en-US" sz="2400" b="1" i="1" u="sng" dirty="0" smtClean="0">
                <a:latin typeface="Cambria" panose="02040503050406030204" pitchFamily="18" charset="0"/>
                <a:ea typeface="Cambria" panose="02040503050406030204" pitchFamily="18" charset="0"/>
              </a:rPr>
              <a:t>practical</a:t>
            </a:r>
            <a:r>
              <a:rPr lang="en-US" sz="2400" b="1" dirty="0" smtClean="0">
                <a:latin typeface="Cambria" panose="02040503050406030204" pitchFamily="18" charset="0"/>
                <a:ea typeface="Cambria" panose="02040503050406030204" pitchFamily="18" charset="0"/>
              </a:rPr>
              <a:t> </a:t>
            </a:r>
            <a:r>
              <a:rPr lang="en-US" sz="2400" b="1" i="1" u="sng" dirty="0" smtClean="0">
                <a:latin typeface="Cambria" panose="02040503050406030204" pitchFamily="18" charset="0"/>
                <a:ea typeface="Cambria" panose="02040503050406030204" pitchFamily="18" charset="0"/>
              </a:rPr>
              <a:t>principles</a:t>
            </a:r>
            <a:r>
              <a:rPr lang="en-US" sz="240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regarding forgiveness:</a:t>
            </a:r>
          </a:p>
          <a:p>
            <a:pPr>
              <a:tabLst>
                <a:tab pos="57150" algn="l"/>
                <a:tab pos="171450" algn="l"/>
                <a:tab pos="457200" algn="l"/>
              </a:tabLst>
            </a:pPr>
            <a:endParaRPr lang="en-US" sz="1000" b="1" dirty="0">
              <a:latin typeface="Cambria" panose="02040503050406030204" pitchFamily="18" charset="0"/>
              <a:ea typeface="Cambria" panose="02040503050406030204" pitchFamily="18" charset="0"/>
            </a:endParaRPr>
          </a:p>
          <a:p>
            <a:pPr>
              <a:tabLst>
                <a:tab pos="57150" algn="l"/>
                <a:tab pos="171450" algn="l"/>
                <a:tab pos="457200" algn="l"/>
              </a:tabLst>
            </a:pPr>
            <a:r>
              <a:rPr lang="en-US" sz="2400" b="1" dirty="0" smtClean="0">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First</a:t>
            </a:r>
            <a:r>
              <a:rPr lang="en-US" sz="2400" b="1" dirty="0" smtClean="0">
                <a:latin typeface="Cambria" panose="02040503050406030204" pitchFamily="18" charset="0"/>
                <a:ea typeface="Cambria" panose="02040503050406030204" pitchFamily="18" charset="0"/>
              </a:rPr>
              <a:t> –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True repentance calls for immediate and full forgiveness</a:t>
            </a:r>
            <a:r>
              <a:rPr lang="en-US" sz="2400" b="1" dirty="0" smtClean="0">
                <a:latin typeface="Cambria" panose="02040503050406030204" pitchFamily="18" charset="0"/>
                <a:ea typeface="Cambria" panose="02040503050406030204" pitchFamily="18" charset="0"/>
              </a:rPr>
              <a:t>.  He’s not talking about hasty forgiveness based on cheap repentance in the form of a </a:t>
            </a:r>
            <a:r>
              <a:rPr lang="en-US" sz="2400" b="1" dirty="0" smtClean="0">
                <a:latin typeface="Cambria" panose="02040503050406030204" pitchFamily="18" charset="0"/>
                <a:ea typeface="Cambria" panose="02040503050406030204" pitchFamily="18" charset="0"/>
              </a:rPr>
              <a:t>flippant,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Hey, I’m sorry!” </a:t>
            </a:r>
            <a:r>
              <a:rPr lang="en-US" sz="2400" b="1" i="1" dirty="0" smtClean="0">
                <a:latin typeface="Cambria" panose="02040503050406030204" pitchFamily="18" charset="0"/>
                <a:ea typeface="Cambria" panose="02040503050406030204" pitchFamily="18" charset="0"/>
              </a:rPr>
              <a:t>or a </a:t>
            </a:r>
            <a:r>
              <a:rPr lang="en-US" sz="2400" b="1" i="1" u="sng" dirty="0" smtClean="0">
                <a:latin typeface="Cambria" panose="02040503050406030204" pitchFamily="18" charset="0"/>
                <a:ea typeface="Cambria" panose="02040503050406030204" pitchFamily="18" charset="0"/>
              </a:rPr>
              <a:t>coerced</a:t>
            </a:r>
            <a:r>
              <a:rPr lang="en-US" sz="2400" b="1" i="1" dirty="0" smtClean="0">
                <a:latin typeface="Cambria" panose="02040503050406030204" pitchFamily="18" charset="0"/>
                <a:ea typeface="Cambria" panose="02040503050406030204" pitchFamily="18" charset="0"/>
              </a:rPr>
              <a:t> </a:t>
            </a:r>
            <a:r>
              <a:rPr lang="en-US" sz="2400" b="1" i="1" u="sng" dirty="0" smtClean="0">
                <a:latin typeface="Cambria" panose="02040503050406030204" pitchFamily="18" charset="0"/>
                <a:ea typeface="Cambria" panose="02040503050406030204" pitchFamily="18" charset="0"/>
              </a:rPr>
              <a:t>confession</a:t>
            </a:r>
            <a:r>
              <a:rPr lang="en-US" sz="2400" b="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endParaRPr lang="en-US" sz="12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29371931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1000"/>
                                        <p:tgtEl>
                                          <p:spTgt spid="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Effect transition="in" filter="wipe(left)">
                                      <p:cBhvr>
                                        <p:cTn id="27" dur="10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291352" y="112343"/>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4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Pardon, not parole</a:t>
            </a:r>
            <a:endParaRPr lang="en-US" sz="24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91352" y="1142999"/>
            <a:ext cx="8663595" cy="5355312"/>
          </a:xfrm>
          <a:prstGeom prst="rect">
            <a:avLst/>
          </a:prstGeom>
          <a:noFill/>
          <a:effectLst/>
        </p:spPr>
        <p:txBody>
          <a:bodyPr wrap="square" rtlCol="0">
            <a:spAutoFit/>
          </a:bodyPr>
          <a:lstStyle/>
          <a:p>
            <a:pPr indent="457200">
              <a:tabLst>
                <a:tab pos="457200" algn="l"/>
              </a:tabLst>
            </a:pPr>
            <a:r>
              <a:rPr lang="en-US" sz="2400" b="1" dirty="0" smtClean="0">
                <a:latin typeface="Cambria" panose="02040503050406030204" pitchFamily="18" charset="0"/>
                <a:ea typeface="Cambria" panose="02040503050406030204" pitchFamily="18" charset="0"/>
              </a:rPr>
              <a:t>He’s talking about true </a:t>
            </a:r>
            <a:r>
              <a:rPr lang="en-US" sz="2400" b="1" dirty="0" smtClean="0">
                <a:latin typeface="Cambria" panose="02040503050406030204" pitchFamily="18" charset="0"/>
                <a:ea typeface="Cambria" panose="02040503050406030204" pitchFamily="18" charset="0"/>
              </a:rPr>
              <a:t>repentance:  the </a:t>
            </a:r>
            <a:r>
              <a:rPr lang="en-US" sz="2400" b="1" dirty="0" smtClean="0">
                <a:latin typeface="Cambria" panose="02040503050406030204" pitchFamily="18" charset="0"/>
                <a:ea typeface="Cambria" panose="02040503050406030204" pitchFamily="18" charset="0"/>
              </a:rPr>
              <a:t>kind you can see in their eyes, hear in their tone of voice, </a:t>
            </a:r>
            <a:r>
              <a:rPr lang="en-US" sz="2400" b="1" dirty="0" smtClean="0">
                <a:solidFill>
                  <a:srgbClr val="C0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and</a:t>
            </a:r>
            <a:r>
              <a:rPr lang="en-US" sz="2400" b="1" dirty="0" smtClean="0">
                <a:latin typeface="Cambria" panose="02040503050406030204" pitchFamily="18" charset="0"/>
                <a:ea typeface="Cambria" panose="02040503050406030204" pitchFamily="18" charset="0"/>
              </a:rPr>
              <a:t> sense </a:t>
            </a:r>
            <a:r>
              <a:rPr lang="en-US" sz="2400" b="1" dirty="0" smtClean="0">
                <a:latin typeface="Cambria" panose="02040503050406030204" pitchFamily="18" charset="0"/>
                <a:ea typeface="Cambria" panose="02040503050406030204" pitchFamily="18" charset="0"/>
              </a:rPr>
              <a:t>in their personal brokenness. </a:t>
            </a:r>
            <a:endParaRPr lang="en-US" sz="2400" b="1" i="1" dirty="0" smtClean="0">
              <a:latin typeface="Cambria" panose="02040503050406030204" pitchFamily="18" charset="0"/>
              <a:ea typeface="Cambria" panose="02040503050406030204" pitchFamily="18" charset="0"/>
            </a:endParaRP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When a person’s heart is pierced by genuine conviction, the sense of shame and unworthiness can be almost overwhelming</a:t>
            </a:r>
            <a:r>
              <a:rPr lang="en-US" sz="2400" b="1" dirty="0" smtClean="0">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It’s Obvious</a:t>
            </a:r>
            <a:r>
              <a:rPr lang="en-US" sz="240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 The </a:t>
            </a:r>
            <a:r>
              <a:rPr lang="en-US" sz="2400" b="1" dirty="0" smtClean="0">
                <a:latin typeface="Cambria" panose="02040503050406030204" pitchFamily="18" charset="0"/>
                <a:ea typeface="Cambria" panose="02040503050406030204" pitchFamily="18" charset="0"/>
              </a:rPr>
              <a:t>prodigal wanted to come back home a servant rather than a son </a:t>
            </a:r>
            <a:r>
              <a:rPr lang="en-US" sz="2400" b="1" dirty="0" smtClean="0">
                <a:latin typeface="Cambria" panose="02040503050406030204" pitchFamily="18" charset="0"/>
                <a:ea typeface="Cambria" panose="02040503050406030204" pitchFamily="18" charset="0"/>
              </a:rPr>
              <a:t>(</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Luke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15:18-19</a:t>
            </a:r>
            <a:r>
              <a:rPr lang="en-US" sz="2400" b="1" dirty="0" smtClean="0">
                <a:latin typeface="Cambria" panose="02040503050406030204" pitchFamily="18" charset="0"/>
                <a:ea typeface="Cambria" panose="02040503050406030204" pitchFamily="18" charset="0"/>
              </a:rPr>
              <a:t>). </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And those of us who have been injured or offended by  the sinner’s actions might be tempted to take him up on the offer, but we need to resist that. </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The body of Christ has </a:t>
            </a:r>
            <a:r>
              <a:rPr lang="en-US" sz="2400" b="1" i="1" u="sng" dirty="0" smtClean="0">
                <a:latin typeface="Cambria" panose="02040503050406030204" pitchFamily="18" charset="0"/>
                <a:ea typeface="Cambria" panose="02040503050406030204" pitchFamily="18" charset="0"/>
              </a:rPr>
              <a:t>no</a:t>
            </a:r>
            <a:r>
              <a:rPr lang="en-US" sz="2400" b="1" dirty="0" smtClean="0">
                <a:latin typeface="Cambria" panose="02040503050406030204" pitchFamily="18" charset="0"/>
                <a:ea typeface="Cambria" panose="02040503050406030204" pitchFamily="18" charset="0"/>
              </a:rPr>
              <a:t> probation period for repentant sinners. </a:t>
            </a:r>
            <a:r>
              <a:rPr lang="en-US" sz="2400" b="1" dirty="0" smtClean="0">
                <a:latin typeface="Cambria" panose="02040503050406030204" pitchFamily="18" charset="0"/>
                <a:ea typeface="Cambria" panose="02040503050406030204" pitchFamily="18" charset="0"/>
              </a:rPr>
              <a:t> True </a:t>
            </a:r>
            <a:r>
              <a:rPr lang="en-US" sz="2400" b="1" dirty="0" smtClean="0">
                <a:latin typeface="Cambria" panose="02040503050406030204" pitchFamily="18" charset="0"/>
                <a:ea typeface="Cambria" panose="02040503050406030204" pitchFamily="18" charset="0"/>
              </a:rPr>
              <a:t>repentance, </a:t>
            </a:r>
            <a:r>
              <a:rPr lang="en-US" sz="2400" b="1" dirty="0" smtClean="0">
                <a:latin typeface="Cambria" panose="02040503050406030204" pitchFamily="18" charset="0"/>
                <a:ea typeface="Cambria" panose="02040503050406030204" pitchFamily="18" charset="0"/>
              </a:rPr>
              <a:t>heartfelt—not a </a:t>
            </a:r>
            <a:r>
              <a:rPr lang="en-US" sz="2400" b="1" dirty="0" smtClean="0">
                <a:latin typeface="Cambria" panose="02040503050406030204" pitchFamily="18" charset="0"/>
                <a:ea typeface="Cambria" panose="02040503050406030204" pitchFamily="18" charset="0"/>
              </a:rPr>
              <a:t>shallow </a:t>
            </a:r>
            <a:r>
              <a:rPr lang="en-US" sz="2400" b="1" dirty="0" smtClean="0">
                <a:latin typeface="Cambria" panose="02040503050406030204" pitchFamily="18" charset="0"/>
                <a:ea typeface="Cambria" panose="02040503050406030204" pitchFamily="18" charset="0"/>
              </a:rPr>
              <a:t>imitation—calls for </a:t>
            </a:r>
            <a:r>
              <a:rPr lang="en-US" sz="2400" b="1" dirty="0" smtClean="0">
                <a:latin typeface="Cambria" panose="02040503050406030204" pitchFamily="18" charset="0"/>
                <a:ea typeface="Cambria" panose="02040503050406030204" pitchFamily="18" charset="0"/>
              </a:rPr>
              <a:t>restoration and celebration.   </a:t>
            </a:r>
            <a:endParaRPr lang="en-US" sz="1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311080986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291352" y="112343"/>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4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Pardon, not parole</a:t>
            </a:r>
            <a:endParaRPr lang="en-US" sz="24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91352" y="1143001"/>
            <a:ext cx="8663595" cy="5139869"/>
          </a:xfrm>
          <a:prstGeom prst="rect">
            <a:avLst/>
          </a:prstGeom>
          <a:noFill/>
          <a:effectLst/>
        </p:spPr>
        <p:txBody>
          <a:bodyPr wrap="square" rtlCol="0">
            <a:spAutoFit/>
          </a:bodyPr>
          <a:lstStyle/>
          <a:p>
            <a:pPr indent="457200">
              <a:tabLst>
                <a:tab pos="457200" algn="l"/>
              </a:tabLst>
            </a:pP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Second –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Full forgiveness is demonstrative, not theoretical</a:t>
            </a:r>
            <a:r>
              <a:rPr lang="en-US" sz="2400" b="1" dirty="0" smtClean="0">
                <a:latin typeface="Cambria" panose="02040503050406030204" pitchFamily="18" charset="0"/>
                <a:ea typeface="Cambria" panose="02040503050406030204" pitchFamily="18" charset="0"/>
              </a:rPr>
              <a:t>. It is not something we think or feel, but something we do. Paul, in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2:7-8</a:t>
            </a:r>
            <a:r>
              <a:rPr lang="en-US" sz="2400" b="1" dirty="0" smtClean="0">
                <a:latin typeface="Cambria" panose="02040503050406030204" pitchFamily="18" charset="0"/>
                <a:ea typeface="Cambria" panose="02040503050406030204" pitchFamily="18" charset="0"/>
              </a:rPr>
              <a:t>, said they were to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forgive</a:t>
            </a:r>
            <a:r>
              <a:rPr lang="en-US" sz="2400" b="1" i="1" dirty="0" smtClean="0">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comfort,</a:t>
            </a:r>
            <a:r>
              <a:rPr lang="en-US" sz="2400" b="1" i="1" dirty="0" smtClean="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and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reaffirm</a:t>
            </a:r>
            <a:r>
              <a:rPr lang="en-US" sz="2400" b="1" i="1" dirty="0" smtClean="0">
                <a:latin typeface="Cambria" panose="02040503050406030204" pitchFamily="18" charset="0"/>
                <a:ea typeface="Cambria" panose="02040503050406030204" pitchFamily="18" charset="0"/>
              </a:rPr>
              <a:t>.”</a:t>
            </a: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We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forgive</a:t>
            </a:r>
            <a:r>
              <a:rPr lang="en-US" sz="240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when we speak words or liberation to the offender: </a:t>
            </a:r>
            <a:r>
              <a:rPr lang="en-US" sz="2400" b="1" i="1" dirty="0" smtClean="0">
                <a:latin typeface="Cambria" panose="02040503050406030204" pitchFamily="18" charset="0"/>
                <a:ea typeface="Cambria" panose="02040503050406030204" pitchFamily="18" charset="0"/>
              </a:rPr>
              <a:t>“I forgive you.” </a:t>
            </a:r>
            <a:r>
              <a:rPr lang="en-US" sz="2400" b="1" i="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And </a:t>
            </a:r>
            <a:r>
              <a:rPr lang="en-US" sz="2400" b="1" dirty="0" smtClean="0">
                <a:latin typeface="Cambria" panose="02040503050406030204" pitchFamily="18" charset="0"/>
                <a:ea typeface="Cambria" panose="02040503050406030204" pitchFamily="18" charset="0"/>
              </a:rPr>
              <a:t>put it behind us and move on. </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We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comfort</a:t>
            </a:r>
            <a:r>
              <a:rPr lang="en-US" sz="240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when we come alongside those who offended us, forgive them for their wrongs, and offer to help them rebuild and strengthen areas of weakness. </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We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reaffirm</a:t>
            </a:r>
            <a:r>
              <a:rPr lang="en-US" sz="240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when we restore them to their former level of relationship, invite and involve them in our lives, and trust them with the rights and privileges they had before. </a:t>
            </a:r>
          </a:p>
          <a:p>
            <a:pPr indent="457200">
              <a:tabLst>
                <a:tab pos="457200" algn="l"/>
              </a:tabLst>
            </a:pPr>
            <a:endParaRPr lang="en-US" sz="1000" b="1" dirty="0" smtClean="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312435484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291352" y="112343"/>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4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Pardon, not parole</a:t>
            </a:r>
            <a:endParaRPr lang="en-US" sz="24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91352" y="1143001"/>
            <a:ext cx="8663595" cy="5293757"/>
          </a:xfrm>
          <a:prstGeom prst="rect">
            <a:avLst/>
          </a:prstGeom>
          <a:noFill/>
          <a:effectLst/>
        </p:spPr>
        <p:txBody>
          <a:bodyPr wrap="square" rtlCol="0">
            <a:spAutoFit/>
          </a:bodyPr>
          <a:lstStyle/>
          <a:p>
            <a:pPr indent="457200">
              <a:tabLst>
                <a:tab pos="457200" algn="l"/>
              </a:tabLst>
            </a:pPr>
            <a:r>
              <a:rPr lang="en-US" sz="2400" b="1" dirty="0" smtClean="0">
                <a:latin typeface="Cambria" panose="02040503050406030204" pitchFamily="18" charset="0"/>
                <a:ea typeface="Cambria" panose="02040503050406030204" pitchFamily="18" charset="0"/>
              </a:rPr>
              <a:t>Every time we forgive, we take a risk. </a:t>
            </a:r>
            <a:r>
              <a:rPr lang="en-US" sz="2400" b="1" dirty="0" smtClean="0">
                <a:latin typeface="Cambria" panose="02040503050406030204" pitchFamily="18" charset="0"/>
                <a:ea typeface="Cambria" panose="02040503050406030204" pitchFamily="18" charset="0"/>
              </a:rPr>
              <a:t> They </a:t>
            </a:r>
            <a:r>
              <a:rPr lang="en-US" sz="2400" b="1" dirty="0" smtClean="0">
                <a:latin typeface="Cambria" panose="02040503050406030204" pitchFamily="18" charset="0"/>
                <a:ea typeface="Cambria" panose="02040503050406030204" pitchFamily="18" charset="0"/>
              </a:rPr>
              <a:t>may fail again. </a:t>
            </a:r>
            <a:r>
              <a:rPr lang="en-US" sz="2400" b="1" dirty="0" smtClean="0">
                <a:latin typeface="Cambria" panose="02040503050406030204" pitchFamily="18" charset="0"/>
                <a:ea typeface="Cambria" panose="02040503050406030204" pitchFamily="18" charset="0"/>
              </a:rPr>
              <a:t> We </a:t>
            </a:r>
            <a:r>
              <a:rPr lang="en-US" sz="2400" b="1" dirty="0" smtClean="0">
                <a:latin typeface="Cambria" panose="02040503050406030204" pitchFamily="18" charset="0"/>
                <a:ea typeface="Cambria" panose="02040503050406030204" pitchFamily="18" charset="0"/>
              </a:rPr>
              <a:t>may have placed our trust in an unreliable soul. </a:t>
            </a:r>
            <a:endParaRPr lang="en-US" sz="2400" b="1" dirty="0">
              <a:latin typeface="Cambria" panose="02040503050406030204" pitchFamily="18" charset="0"/>
              <a:ea typeface="Cambria" panose="02040503050406030204" pitchFamily="18" charset="0"/>
            </a:endParaRP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But that’s Grace! </a:t>
            </a:r>
            <a:r>
              <a:rPr lang="en-US" sz="2400" b="1" dirty="0" smtClean="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Grace </a:t>
            </a:r>
            <a:r>
              <a:rPr lang="en-US" sz="2400" b="1" i="1" dirty="0" smtClean="0">
                <a:latin typeface="Cambria" panose="02040503050406030204" pitchFamily="18" charset="0"/>
                <a:ea typeface="Cambria" panose="02040503050406030204" pitchFamily="18" charset="0"/>
              </a:rPr>
              <a:t>is </a:t>
            </a:r>
            <a:r>
              <a:rPr lang="en-US" sz="2400" b="1" i="1" u="sng" dirty="0" smtClean="0">
                <a:latin typeface="Cambria" panose="02040503050406030204" pitchFamily="18" charset="0"/>
                <a:ea typeface="Cambria" panose="02040503050406030204" pitchFamily="18" charset="0"/>
              </a:rPr>
              <a:t>risky</a:t>
            </a:r>
            <a:r>
              <a:rPr lang="en-US" sz="2400" b="1" dirty="0" smtClean="0">
                <a:latin typeface="Cambria" panose="02040503050406030204" pitchFamily="18" charset="0"/>
                <a:ea typeface="Cambria" panose="02040503050406030204" pitchFamily="18" charset="0"/>
              </a:rPr>
              <a:t>.</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Third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To hold back forgiveness invites trouble from the adversary</a:t>
            </a:r>
            <a:r>
              <a:rPr lang="en-US" sz="240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 When </a:t>
            </a:r>
            <a:r>
              <a:rPr lang="en-US" sz="2400" b="1" dirty="0" smtClean="0">
                <a:latin typeface="Cambria" panose="02040503050406030204" pitchFamily="18" charset="0"/>
                <a:ea typeface="Cambria" panose="02040503050406030204" pitchFamily="18" charset="0"/>
              </a:rPr>
              <a:t>we refuse to forgive a genuinely repentant sinner, that person can fall into a downward spiral.</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 Intense sorrow can lead to confusion, fruitlessness, and doubts about one’s standing before God. </a:t>
            </a:r>
            <a:r>
              <a:rPr lang="en-US" sz="2400" b="1" dirty="0" smtClean="0">
                <a:latin typeface="Cambria" panose="02040503050406030204" pitchFamily="18" charset="0"/>
                <a:ea typeface="Cambria" panose="02040503050406030204" pitchFamily="18" charset="0"/>
              </a:rPr>
              <a:t> This</a:t>
            </a:r>
            <a:r>
              <a:rPr lang="en-US" sz="2400" b="1" dirty="0" smtClean="0">
                <a:latin typeface="Cambria" panose="02040503050406030204" pitchFamily="18" charset="0"/>
                <a:ea typeface="Cambria" panose="02040503050406030204" pitchFamily="18" charset="0"/>
              </a:rPr>
              <a:t>, in turn, </a:t>
            </a:r>
            <a:r>
              <a:rPr lang="en-US" sz="2400" b="1" dirty="0" smtClean="0">
                <a:latin typeface="Cambria" panose="02040503050406030204" pitchFamily="18" charset="0"/>
                <a:ea typeface="Cambria" panose="02040503050406030204" pitchFamily="18" charset="0"/>
              </a:rPr>
              <a:t>can </a:t>
            </a:r>
            <a:r>
              <a:rPr lang="en-US" sz="2400" b="1" dirty="0" smtClean="0">
                <a:latin typeface="Cambria" panose="02040503050406030204" pitchFamily="18" charset="0"/>
                <a:ea typeface="Cambria" panose="02040503050406030204" pitchFamily="18" charset="0"/>
              </a:rPr>
              <a:t>lead to unbiblical approaches to the Christian life. </a:t>
            </a:r>
          </a:p>
          <a:p>
            <a:pPr indent="457200">
              <a:tabLst>
                <a:tab pos="457200" algn="l"/>
              </a:tabLst>
            </a:pPr>
            <a:endParaRPr lang="en-US" sz="10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What must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a:t>
            </a:r>
            <a:r>
              <a:rPr lang="en-US" sz="2400" b="1" i="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do to redeem myself? </a:t>
            </a:r>
            <a:r>
              <a:rPr lang="en-US" sz="2400" b="1" dirty="0" smtClean="0">
                <a:latin typeface="Cambria" panose="02040503050406030204" pitchFamily="18" charset="0"/>
                <a:ea typeface="Cambria" panose="02040503050406030204" pitchFamily="18" charset="0"/>
              </a:rPr>
              <a:t> How </a:t>
            </a:r>
            <a:r>
              <a:rPr lang="en-US" sz="2400" b="1" dirty="0" smtClean="0">
                <a:latin typeface="Cambria" panose="02040503050406030204" pitchFamily="18" charset="0"/>
                <a:ea typeface="Cambria" panose="02040503050406030204" pitchFamily="18" charset="0"/>
              </a:rPr>
              <a:t>can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make myself acceptable to God and others? </a:t>
            </a:r>
            <a:r>
              <a:rPr lang="en-US" sz="2400" b="1" dirty="0" smtClean="0">
                <a:latin typeface="Cambria" panose="02040503050406030204" pitchFamily="18" charset="0"/>
                <a:ea typeface="Cambria" panose="02040503050406030204" pitchFamily="18" charset="0"/>
              </a:rPr>
              <a:t> Ultimately</a:t>
            </a:r>
            <a:r>
              <a:rPr lang="en-US" sz="2400" b="1" dirty="0" smtClean="0">
                <a:latin typeface="Cambria" panose="02040503050406030204" pitchFamily="18" charset="0"/>
                <a:ea typeface="Cambria" panose="02040503050406030204" pitchFamily="18" charset="0"/>
              </a:rPr>
              <a:t>, frustration and bitterness set in. </a:t>
            </a:r>
            <a:r>
              <a:rPr lang="en-US" sz="2400" b="1" dirty="0" smtClean="0">
                <a:latin typeface="Cambria" panose="02040503050406030204" pitchFamily="18" charset="0"/>
                <a:ea typeface="Cambria" panose="02040503050406030204" pitchFamily="18" charset="0"/>
              </a:rPr>
              <a:t> This </a:t>
            </a:r>
            <a:r>
              <a:rPr lang="en-US" sz="2400" b="1" dirty="0" smtClean="0">
                <a:latin typeface="Cambria" panose="02040503050406030204" pitchFamily="18" charset="0"/>
                <a:ea typeface="Cambria" panose="02040503050406030204" pitchFamily="18" charset="0"/>
              </a:rPr>
              <a:t>is a path paved by the adversary. </a:t>
            </a:r>
          </a:p>
          <a:p>
            <a:pPr indent="457200">
              <a:tabLst>
                <a:tab pos="457200" algn="l"/>
              </a:tabLst>
            </a:pPr>
            <a:endParaRPr lang="en-US" sz="1000" b="1" dirty="0" smtClean="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409042870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1000"/>
                                        <p:tgtEl>
                                          <p:spTgt spid="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Effect transition="in" filter="wipe(left)">
                                      <p:cBhvr>
                                        <p:cTn id="27" dur="10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291352" y="112343"/>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4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Pardon, not parole</a:t>
            </a:r>
            <a:endParaRPr lang="en-US" sz="24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91352" y="1142999"/>
            <a:ext cx="8663595" cy="5509200"/>
          </a:xfrm>
          <a:prstGeom prst="rect">
            <a:avLst/>
          </a:prstGeom>
          <a:noFill/>
          <a:effectLst/>
        </p:spPr>
        <p:txBody>
          <a:bodyPr wrap="square" rtlCol="0">
            <a:spAutoFit/>
          </a:bodyPr>
          <a:lstStyle/>
          <a:p>
            <a:pPr indent="457200">
              <a:tabLst>
                <a:tab pos="457200" algn="l"/>
              </a:tabLst>
            </a:pPr>
            <a:r>
              <a:rPr lang="en-US" sz="2400" b="1" dirty="0" smtClean="0">
                <a:latin typeface="Cambria" panose="02040503050406030204" pitchFamily="18" charset="0"/>
                <a:ea typeface="Cambria" panose="02040503050406030204" pitchFamily="18" charset="0"/>
              </a:rPr>
              <a:t>Are you </a:t>
            </a:r>
            <a:r>
              <a:rPr lang="en-US" sz="2400" b="1" dirty="0">
                <a:latin typeface="Cambria" panose="02040503050406030204" pitchFamily="18" charset="0"/>
                <a:ea typeface="Cambria" panose="02040503050406030204" pitchFamily="18" charset="0"/>
              </a:rPr>
              <a:t>holding a grudge? </a:t>
            </a:r>
            <a:r>
              <a:rPr lang="en-US" sz="2400" b="1" dirty="0" smtClean="0">
                <a:latin typeface="Cambria" panose="02040503050406030204" pitchFamily="18" charset="0"/>
                <a:ea typeface="Cambria" panose="02040503050406030204" pitchFamily="18" charset="0"/>
              </a:rPr>
              <a:t> Or </a:t>
            </a:r>
            <a:r>
              <a:rPr lang="en-US" sz="2400" b="1" dirty="0" smtClean="0">
                <a:latin typeface="Cambria" panose="02040503050406030204" pitchFamily="18" charset="0"/>
                <a:ea typeface="Cambria" panose="02040503050406030204" pitchFamily="18" charset="0"/>
              </a:rPr>
              <a:t>holding something </a:t>
            </a:r>
            <a:r>
              <a:rPr lang="en-US" sz="2400" b="1" dirty="0">
                <a:latin typeface="Cambria" panose="02040503050406030204" pitchFamily="18" charset="0"/>
                <a:ea typeface="Cambria" panose="02040503050406030204" pitchFamily="18" charset="0"/>
              </a:rPr>
              <a:t>over </a:t>
            </a:r>
            <a:r>
              <a:rPr lang="en-US" sz="2400" b="1" dirty="0" smtClean="0">
                <a:latin typeface="Cambria" panose="02040503050406030204" pitchFamily="18" charset="0"/>
                <a:ea typeface="Cambria" panose="02040503050406030204" pitchFamily="18" charset="0"/>
              </a:rPr>
              <a:t>someone </a:t>
            </a:r>
            <a:r>
              <a:rPr lang="en-US" sz="2400" b="1" dirty="0">
                <a:latin typeface="Cambria" panose="02040503050406030204" pitchFamily="18" charset="0"/>
                <a:ea typeface="Cambria" panose="02040503050406030204" pitchFamily="18" charset="0"/>
              </a:rPr>
              <a:t>who </a:t>
            </a:r>
            <a:r>
              <a:rPr lang="en-US" sz="2400" b="1" dirty="0" smtClean="0">
                <a:latin typeface="Cambria" panose="02040503050406030204" pitchFamily="18" charset="0"/>
                <a:ea typeface="Cambria" panose="02040503050406030204" pitchFamily="18" charset="0"/>
              </a:rPr>
              <a:t>hurt </a:t>
            </a:r>
            <a:r>
              <a:rPr lang="en-US" sz="2400" b="1" dirty="0">
                <a:latin typeface="Cambria" panose="02040503050406030204" pitchFamily="18" charset="0"/>
                <a:ea typeface="Cambria" panose="02040503050406030204" pitchFamily="18" charset="0"/>
              </a:rPr>
              <a:t>you in the past, but </a:t>
            </a:r>
            <a:r>
              <a:rPr lang="en-US" sz="2400" b="1" dirty="0" smtClean="0">
                <a:latin typeface="Cambria" panose="02040503050406030204" pitchFamily="18" charset="0"/>
                <a:ea typeface="Cambria" panose="02040503050406030204" pitchFamily="18" charset="0"/>
              </a:rPr>
              <a:t>genuinely </a:t>
            </a:r>
            <a:r>
              <a:rPr lang="en-US" sz="2400" b="1" dirty="0">
                <a:latin typeface="Cambria" panose="02040503050406030204" pitchFamily="18" charset="0"/>
                <a:ea typeface="Cambria" panose="02040503050406030204" pitchFamily="18" charset="0"/>
              </a:rPr>
              <a:t>repented?</a:t>
            </a: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If so, you need to cancel the debt immediately, express your unconditional forgiveness, and begin to restore that relationship.  </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Is there somebody who still needs to hear and feel your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forgiveness</a:t>
            </a:r>
            <a:r>
              <a:rPr lang="en-US" sz="2400" b="1" i="1" dirty="0" smtClean="0">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comfort</a:t>
            </a:r>
            <a:r>
              <a:rPr lang="en-US" sz="2400" b="1" i="1" dirty="0" smtClean="0">
                <a:latin typeface="Cambria" panose="02040503050406030204" pitchFamily="18" charset="0"/>
                <a:ea typeface="Cambria" panose="02040503050406030204" pitchFamily="18" charset="0"/>
              </a:rPr>
              <a:t>, and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reaffirmation</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 What </a:t>
            </a:r>
            <a:r>
              <a:rPr lang="en-US" sz="2400" b="1" dirty="0" smtClean="0">
                <a:latin typeface="Cambria" panose="02040503050406030204" pitchFamily="18" charset="0"/>
                <a:ea typeface="Cambria" panose="02040503050406030204" pitchFamily="18" charset="0"/>
              </a:rPr>
              <a:t>is preventing you from offering that person healing mercy and grace.  </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Is your unforgiving attitude toward someone resulting in their exasperation or desperation? </a:t>
            </a:r>
            <a:r>
              <a:rPr lang="en-US" sz="2400" b="1" dirty="0" smtClean="0">
                <a:latin typeface="Cambria" panose="02040503050406030204" pitchFamily="18" charset="0"/>
                <a:ea typeface="Cambria" panose="02040503050406030204" pitchFamily="18" charset="0"/>
              </a:rPr>
              <a:t> Are </a:t>
            </a:r>
            <a:r>
              <a:rPr lang="en-US" sz="2400" b="1" dirty="0" smtClean="0">
                <a:latin typeface="Cambria" panose="02040503050406030204" pitchFamily="18" charset="0"/>
                <a:ea typeface="Cambria" panose="02040503050406030204" pitchFamily="18" charset="0"/>
              </a:rPr>
              <a:t>they obsessed with gaining your approval? </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Perhaps a child, a spouse, or a </a:t>
            </a:r>
            <a:r>
              <a:rPr lang="en-US" sz="2400" b="1" dirty="0" smtClean="0">
                <a:latin typeface="Cambria" panose="02040503050406030204" pitchFamily="18" charset="0"/>
                <a:ea typeface="Cambria" panose="02040503050406030204" pitchFamily="18" charset="0"/>
              </a:rPr>
              <a:t>parent.  Release </a:t>
            </a:r>
            <a:r>
              <a:rPr lang="en-US" sz="2400" b="1" dirty="0" smtClean="0">
                <a:latin typeface="Cambria" panose="02040503050406030204" pitchFamily="18" charset="0"/>
                <a:ea typeface="Cambria" panose="02040503050406030204" pitchFamily="18" charset="0"/>
              </a:rPr>
              <a:t>them so they do not become a target for Satan’s twisted temptations.  </a:t>
            </a:r>
            <a:endParaRPr lang="en-US" sz="1000" b="1" dirty="0" smtClean="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304143307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1000"/>
                                        <p:tgtEl>
                                          <p:spTgt spid="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Effect transition="in" filter="wipe(left)">
                                      <p:cBhvr>
                                        <p:cTn id="27" dur="10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2700000" scaled="0"/>
          <a:tileRect/>
        </a:gradFill>
        <a:effectLst/>
      </p:bgPr>
    </p:bg>
    <p:spTree>
      <p:nvGrpSpPr>
        <p:cNvPr id="1" name=""/>
        <p:cNvGrpSpPr/>
        <p:nvPr/>
      </p:nvGrpSpPr>
      <p:grpSpPr>
        <a:xfrm>
          <a:off x="0" y="0"/>
          <a:ext cx="0" cy="0"/>
          <a:chOff x="0" y="0"/>
          <a:chExt cx="0" cy="0"/>
        </a:xfrm>
      </p:grpSpPr>
      <p:pic>
        <p:nvPicPr>
          <p:cNvPr id="3" name="Picture 2" descr="12-1 Jesus2.jpg"/>
          <p:cNvPicPr>
            <a:picLocks noChangeAspect="1"/>
          </p:cNvPicPr>
          <p:nvPr/>
        </p:nvPicPr>
        <p:blipFill>
          <a:blip r:embed="rId2" cstate="print"/>
          <a:stretch>
            <a:fillRect/>
          </a:stretch>
        </p:blipFill>
        <p:spPr>
          <a:xfrm>
            <a:off x="1447800" y="914400"/>
            <a:ext cx="6172200" cy="5350042"/>
          </a:xfrm>
          <a:prstGeom prst="rect">
            <a:avLst/>
          </a:prstGeom>
          <a:ln>
            <a:noFill/>
          </a:ln>
          <a:effectLst>
            <a:outerShdw blurRad="190500" algn="tl" rotWithShape="0">
              <a:srgbClr val="000000">
                <a:alpha val="70000"/>
              </a:srgbClr>
            </a:outerShdw>
          </a:effectLst>
        </p:spPr>
      </p:pic>
      <p:pic>
        <p:nvPicPr>
          <p:cNvPr id="6" name="Picture 5" descr="Photo of Jesus2.jpg"/>
          <p:cNvPicPr>
            <a:picLocks noChangeAspect="1"/>
          </p:cNvPicPr>
          <p:nvPr/>
        </p:nvPicPr>
        <p:blipFill>
          <a:blip r:embed="rId3" cstate="print"/>
          <a:srcRect t="2051" b="14872"/>
          <a:stretch>
            <a:fillRect/>
          </a:stretch>
        </p:blipFill>
        <p:spPr>
          <a:xfrm>
            <a:off x="1371600" y="228600"/>
            <a:ext cx="6324600" cy="6409592"/>
          </a:xfrm>
          <a:prstGeom prst="rect">
            <a:avLst/>
          </a:prstGeom>
          <a:ln>
            <a:noFill/>
          </a:ln>
          <a:effectLst>
            <a:outerShdw blurRad="190500" algn="tl" rotWithShape="0">
              <a:srgbClr val="000000">
                <a:alpha val="70000"/>
              </a:srgbClr>
            </a:outerShdw>
          </a:effectLst>
        </p:spPr>
      </p:pic>
      <p:sp>
        <p:nvSpPr>
          <p:cNvPr id="5" name="TextBox 4"/>
          <p:cNvSpPr txBox="1"/>
          <p:nvPr/>
        </p:nvSpPr>
        <p:spPr>
          <a:xfrm>
            <a:off x="609600" y="5562600"/>
            <a:ext cx="7848600" cy="584775"/>
          </a:xfrm>
          <a:prstGeom prst="rect">
            <a:avLst/>
          </a:prstGeom>
          <a:noFill/>
          <a:effectLst>
            <a:outerShdw blurRad="12700" dist="25400" dir="19200000" algn="bl" rotWithShape="0">
              <a:schemeClr val="tx1"/>
            </a:outerShdw>
          </a:effectLst>
        </p:spPr>
        <p:txBody>
          <a:bodyPr wrap="square" rtlCol="0">
            <a:spAutoFit/>
          </a:bodyPr>
          <a:lstStyle/>
          <a:p>
            <a:pPr algn="ctr"/>
            <a:r>
              <a:rPr lang="en-US" sz="3200" b="1" dirty="0" smtClean="0">
                <a:ln w="10160">
                  <a:solidFill>
                    <a:schemeClr val="accent5"/>
                  </a:solidFill>
                  <a:prstDash val="solid"/>
                </a:ln>
                <a:solidFill>
                  <a:srgbClr val="FFFF00"/>
                </a:solidFill>
                <a:effectLst>
                  <a:outerShdw blurRad="38100" dist="38100" dir="2700000" algn="tl">
                    <a:srgbClr val="000000">
                      <a:alpha val="43137"/>
                    </a:srgbClr>
                  </a:outerShdw>
                </a:effectLst>
                <a:latin typeface="Bodoni MT" pitchFamily="18" charset="0"/>
                <a:cs typeface="Calibri" panose="020F0502020204030204" pitchFamily="34" charset="0"/>
              </a:rPr>
              <a:t>“Confusing Pardon With Probation”</a:t>
            </a:r>
            <a:endParaRPr lang="en-US" sz="3200" b="1" dirty="0">
              <a:ln w="10160">
                <a:solidFill>
                  <a:schemeClr val="accent5"/>
                </a:solidFill>
                <a:prstDash val="solid"/>
              </a:ln>
              <a:solidFill>
                <a:srgbClr val="FFFF00"/>
              </a:solidFill>
              <a:effectLst>
                <a:outerShdw blurRad="38100" dist="38100" dir="2700000" algn="tl">
                  <a:srgbClr val="000000">
                    <a:alpha val="43137"/>
                  </a:srgbClr>
                </a:outerShdw>
              </a:effectLst>
              <a:latin typeface="Bodoni MT" pitchFamily="18" charset="0"/>
              <a:cs typeface="Calibri" panose="020F050202020403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32" fill="hold" nodeType="afterEffect">
                                  <p:stCondLst>
                                    <p:cond delay="2000"/>
                                  </p:stCondLst>
                                  <p:childTnLst>
                                    <p:set>
                                      <p:cBhvr>
                                        <p:cTn id="10" dur="1" fill="hold">
                                          <p:stCondLst>
                                            <p:cond delay="0"/>
                                          </p:stCondLst>
                                        </p:cTn>
                                        <p:tgtEl>
                                          <p:spTgt spid="6"/>
                                        </p:tgtEl>
                                        <p:attrNameLst>
                                          <p:attrName>style.visibility</p:attrName>
                                        </p:attrNameLst>
                                      </p:cBhvr>
                                      <p:to>
                                        <p:strVal val="visible"/>
                                      </p:to>
                                    </p:set>
                                    <p:animEffect transition="in" filter="diamond(out)">
                                      <p:cBhvr>
                                        <p:cTn id="11" dur="2000"/>
                                        <p:tgtEl>
                                          <p:spTgt spid="6"/>
                                        </p:tgtEl>
                                      </p:cBhvr>
                                    </p:animEffect>
                                  </p:childTnLst>
                                </p:cTn>
                              </p:par>
                            </p:childTnLst>
                          </p:cTn>
                        </p:par>
                        <p:par>
                          <p:cTn id="12" fill="hold">
                            <p:stCondLst>
                              <p:cond delay="6000"/>
                            </p:stCondLst>
                            <p:childTnLst>
                              <p:par>
                                <p:cTn id="13" presetID="22" presetClass="entr" presetSubtype="8" fill="hold" grpId="0" nodeType="afterEffect">
                                  <p:stCondLst>
                                    <p:cond delay="50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7" name="TextBox 16"/>
          <p:cNvSpPr txBox="1"/>
          <p:nvPr/>
        </p:nvSpPr>
        <p:spPr>
          <a:xfrm rot="21445311">
            <a:off x="692288" y="3090898"/>
            <a:ext cx="5646803" cy="430887"/>
          </a:xfrm>
          <a:prstGeom prst="rect">
            <a:avLst/>
          </a:prstGeom>
          <a:noFill/>
        </p:spPr>
        <p:txBody>
          <a:bodyPr wrap="square" rtlCol="0">
            <a:spAutoFit/>
          </a:bodyPr>
          <a:lstStyle/>
          <a:p>
            <a:pPr algn="ctr"/>
            <a:r>
              <a:rPr lang="en-US" sz="2200" b="1" dirty="0" smtClean="0">
                <a:solidFill>
                  <a:srgbClr val="96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Confusing Pardon with Probation 2:5-11</a:t>
            </a:r>
            <a:endParaRPr lang="en-US" sz="2200" b="1" dirty="0">
              <a:solidFill>
                <a:srgbClr val="96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62680415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rgbClr val="FCF2D4"/>
        </a:solidFill>
        <a:effectLst/>
      </p:bgPr>
    </p:bg>
    <p:spTree>
      <p:nvGrpSpPr>
        <p:cNvPr id="1" name=""/>
        <p:cNvGrpSpPr/>
        <p:nvPr/>
      </p:nvGrpSpPr>
      <p:grpSpPr>
        <a:xfrm>
          <a:off x="0" y="0"/>
          <a:ext cx="0" cy="0"/>
          <a:chOff x="0" y="0"/>
          <a:chExt cx="0" cy="0"/>
        </a:xfrm>
      </p:grpSpPr>
      <p:sp>
        <p:nvSpPr>
          <p:cNvPr id="2" name="TextBox 1"/>
          <p:cNvSpPr txBox="1"/>
          <p:nvPr/>
        </p:nvSpPr>
        <p:spPr>
          <a:xfrm>
            <a:off x="304800" y="228600"/>
            <a:ext cx="8458200" cy="646331"/>
          </a:xfrm>
          <a:prstGeom prst="rect">
            <a:avLst/>
          </a:prstGeom>
          <a:solidFill>
            <a:srgbClr val="349BA6"/>
          </a:solidFill>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Georgia" pitchFamily="18" charset="0"/>
              </a:rPr>
              <a:t>NEXT CLASS – 21 February 2024</a:t>
            </a:r>
            <a:endParaRPr lang="en-US" sz="3600" b="1" dirty="0">
              <a:solidFill>
                <a:srgbClr val="FFFF00"/>
              </a:solidFill>
              <a:effectLst>
                <a:outerShdw blurRad="38100" dist="38100" dir="2700000" algn="tl">
                  <a:srgbClr val="000000">
                    <a:alpha val="43137"/>
                  </a:srgbClr>
                </a:outerShdw>
              </a:effectLst>
              <a:latin typeface="Georgia" pitchFamily="18" charset="0"/>
            </a:endParaRPr>
          </a:p>
        </p:txBody>
      </p:sp>
      <p:sp>
        <p:nvSpPr>
          <p:cNvPr id="3" name="Rectangle 5"/>
          <p:cNvSpPr txBox="1">
            <a:spLocks noChangeArrowheads="1"/>
          </p:cNvSpPr>
          <p:nvPr/>
        </p:nvSpPr>
        <p:spPr>
          <a:xfrm>
            <a:off x="304800" y="1219200"/>
            <a:ext cx="8534400" cy="646331"/>
          </a:xfrm>
          <a:prstGeom prst="rect">
            <a:avLst/>
          </a:prstGeom>
        </p:spPr>
        <p:style>
          <a:lnRef idx="2">
            <a:schemeClr val="accent2"/>
          </a:lnRef>
          <a:fillRef idx="1">
            <a:schemeClr val="lt1"/>
          </a:fillRef>
          <a:effectRef idx="0">
            <a:schemeClr val="accent2"/>
          </a:effectRef>
          <a:fontRef idx="minor">
            <a:schemeClr val="dk1"/>
          </a:fontRef>
        </p:style>
        <p:txBody>
          <a:bodyPr vert="horz" wrap="square" anchor="ctr" anchorCtr="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spcBef>
                <a:spcPct val="0"/>
              </a:spcBef>
              <a:defRPr/>
            </a:pPr>
            <a:r>
              <a:rPr lang="en-US" sz="36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rPr>
              <a:t>Book of Second Corinthians</a:t>
            </a:r>
            <a:endParaRPr lang="en-US" sz="30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endParaRPr>
          </a:p>
        </p:txBody>
      </p:sp>
      <p:sp>
        <p:nvSpPr>
          <p:cNvPr id="4" name="TextBox 3"/>
          <p:cNvSpPr txBox="1"/>
          <p:nvPr/>
        </p:nvSpPr>
        <p:spPr>
          <a:xfrm>
            <a:off x="304800" y="2133600"/>
            <a:ext cx="8534400" cy="3631763"/>
          </a:xfrm>
          <a:prstGeom prst="rect">
            <a:avLst/>
          </a:prstGeom>
          <a:noFill/>
        </p:spPr>
        <p:txBody>
          <a:bodyPr wrap="square" lIns="0" tIns="91440" rIns="0" bIns="91440" rtlCol="0">
            <a:spAutoFit/>
          </a:bodyPr>
          <a:lstStyle/>
          <a:p>
            <a:pPr marL="274320" indent="-274320">
              <a:spcAft>
                <a:spcPts val="2400"/>
              </a:spcAft>
            </a:pPr>
            <a:r>
              <a:rPr lang="en-US" sz="3200" b="1" dirty="0" smtClean="0">
                <a:solidFill>
                  <a:srgbClr val="FF0000"/>
                </a:solidFill>
                <a:latin typeface="Britannic Bold" pitchFamily="34" charset="0"/>
              </a:rPr>
              <a:t>	</a:t>
            </a:r>
            <a:r>
              <a:rPr lang="en-US" sz="3000" b="1" dirty="0" smtClean="0">
                <a:solidFill>
                  <a:srgbClr val="FF0000"/>
                </a:solidFill>
                <a:latin typeface="Britannic Bold" pitchFamily="34" charset="0"/>
              </a:rPr>
              <a:t>Before next class, read the below chapters in the </a:t>
            </a:r>
            <a:r>
              <a:rPr lang="en-US" sz="3000" b="1" dirty="0" err="1" smtClean="0">
                <a:solidFill>
                  <a:srgbClr val="FF0000"/>
                </a:solidFill>
                <a:latin typeface="Britannic Bold" pitchFamily="34" charset="0"/>
              </a:rPr>
              <a:t>NKJV</a:t>
            </a:r>
            <a:r>
              <a:rPr lang="en-US" sz="3000" b="1" dirty="0" smtClean="0">
                <a:solidFill>
                  <a:srgbClr val="FF0000"/>
                </a:solidFill>
                <a:latin typeface="Britannic Bold" pitchFamily="34" charset="0"/>
              </a:rPr>
              <a:t> and in one other versions of the Bible, i.e., </a:t>
            </a:r>
            <a:r>
              <a:rPr lang="en-US" sz="3000" b="1" dirty="0" err="1" smtClean="0">
                <a:solidFill>
                  <a:srgbClr val="FF0000"/>
                </a:solidFill>
                <a:latin typeface="Britannic Bold" pitchFamily="34" charset="0"/>
              </a:rPr>
              <a:t>KJV</a:t>
            </a:r>
            <a:r>
              <a:rPr lang="en-US" sz="3000" b="1" dirty="0" smtClean="0">
                <a:solidFill>
                  <a:srgbClr val="FF0000"/>
                </a:solidFill>
                <a:latin typeface="Britannic Bold" pitchFamily="34" charset="0"/>
              </a:rPr>
              <a:t>, </a:t>
            </a:r>
            <a:r>
              <a:rPr lang="en-US" sz="3000" b="1" dirty="0" err="1" smtClean="0">
                <a:solidFill>
                  <a:srgbClr val="FF0000"/>
                </a:solidFill>
                <a:latin typeface="Britannic Bold" pitchFamily="34" charset="0"/>
              </a:rPr>
              <a:t>NRSV</a:t>
            </a:r>
            <a:r>
              <a:rPr lang="en-US" sz="3000" b="1" dirty="0" smtClean="0">
                <a:solidFill>
                  <a:srgbClr val="FF0000"/>
                </a:solidFill>
                <a:latin typeface="Britannic Bold" pitchFamily="34" charset="0"/>
              </a:rPr>
              <a:t>, </a:t>
            </a:r>
            <a:r>
              <a:rPr lang="en-US" sz="3000" b="1" dirty="0" err="1" smtClean="0">
                <a:solidFill>
                  <a:srgbClr val="FF0000"/>
                </a:solidFill>
                <a:latin typeface="Britannic Bold" pitchFamily="34" charset="0"/>
              </a:rPr>
              <a:t>NIV</a:t>
            </a:r>
            <a:r>
              <a:rPr lang="en-US" sz="3000" b="1" dirty="0" smtClean="0">
                <a:solidFill>
                  <a:srgbClr val="FF0000"/>
                </a:solidFill>
                <a:latin typeface="Britannic Bold" pitchFamily="34" charset="0"/>
              </a:rPr>
              <a:t>, </a:t>
            </a:r>
            <a:r>
              <a:rPr lang="en-US" sz="3000" b="1" dirty="0" err="1" smtClean="0">
                <a:solidFill>
                  <a:srgbClr val="FF0000"/>
                </a:solidFill>
                <a:latin typeface="Britannic Bold" pitchFamily="34" charset="0"/>
              </a:rPr>
              <a:t>CEV</a:t>
            </a:r>
            <a:r>
              <a:rPr lang="en-US" sz="3000" b="1" dirty="0" smtClean="0">
                <a:solidFill>
                  <a:srgbClr val="FF0000"/>
                </a:solidFill>
                <a:latin typeface="Britannic Bold" pitchFamily="34" charset="0"/>
              </a:rPr>
              <a:t>, </a:t>
            </a:r>
            <a:r>
              <a:rPr lang="en-US" sz="3000" b="1" dirty="0" err="1" smtClean="0">
                <a:solidFill>
                  <a:srgbClr val="FF0000"/>
                </a:solidFill>
                <a:latin typeface="Britannic Bold" pitchFamily="34" charset="0"/>
              </a:rPr>
              <a:t>etc</a:t>
            </a:r>
            <a:r>
              <a:rPr lang="en-US" sz="3000" b="1" dirty="0" smtClean="0">
                <a:solidFill>
                  <a:srgbClr val="FF0000"/>
                </a:solidFill>
                <a:latin typeface="Britannic Bold" pitchFamily="34" charset="0"/>
              </a:rPr>
              <a:t> … </a:t>
            </a:r>
          </a:p>
          <a:p>
            <a:pPr marL="274320" indent="-274320" algn="ctr">
              <a:spcAft>
                <a:spcPts val="1200"/>
              </a:spcAft>
            </a:pPr>
            <a:r>
              <a:rPr lang="en-US" sz="2800" b="1" dirty="0" smtClean="0">
                <a:solidFill>
                  <a:prstClr val="black"/>
                </a:solidFill>
                <a:effectLst>
                  <a:outerShdw blurRad="38100" dist="38100" dir="2700000" algn="tl">
                    <a:srgbClr val="000000">
                      <a:alpha val="43137"/>
                    </a:srgbClr>
                  </a:outerShdw>
                </a:effectLst>
                <a:latin typeface="Cambria" pitchFamily="18" charset="0"/>
              </a:rPr>
              <a:t>Chapter 2:12 – 17                                </a:t>
            </a:r>
          </a:p>
          <a:p>
            <a:pPr marL="274320" indent="-274320" algn="ctr">
              <a:spcAft>
                <a:spcPts val="1200"/>
              </a:spcAft>
            </a:pPr>
            <a:r>
              <a:rPr lang="en-US" sz="2800" b="1" dirty="0" smtClean="0">
                <a:solidFill>
                  <a:prstClr val="black"/>
                </a:solidFill>
                <a:effectLst>
                  <a:outerShdw blurRad="38100" dist="38100" dir="2700000" algn="tl">
                    <a:srgbClr val="000000">
                      <a:alpha val="43137"/>
                    </a:srgbClr>
                  </a:outerShdw>
                </a:effectLst>
                <a:latin typeface="Cambria" pitchFamily="18" charset="0"/>
              </a:rPr>
              <a:t>“What’s That Smell?” </a:t>
            </a:r>
            <a:endParaRPr lang="en-US" sz="2800" b="1" dirty="0">
              <a:solidFill>
                <a:prstClr val="black"/>
              </a:solidFill>
              <a:latin typeface="Cambria" pitchFamily="18" charset="0"/>
            </a:endParaRPr>
          </a:p>
          <a:p>
            <a:pPr marL="457200" algn="ctr">
              <a:spcAft>
                <a:spcPts val="2400"/>
              </a:spcAft>
            </a:pPr>
            <a:r>
              <a:rPr lang="en-US" sz="3600" b="1" dirty="0" smtClean="0">
                <a:solidFill>
                  <a:prstClr val="black"/>
                </a:solidFill>
                <a:effectLst>
                  <a:outerShdw blurRad="38100" dist="38100" dir="2700000" algn="tl">
                    <a:srgbClr val="000000">
                      <a:alpha val="43137"/>
                    </a:srgbClr>
                  </a:outerShdw>
                </a:effectLst>
                <a:latin typeface="Cambria" pitchFamily="18" charset="0"/>
              </a:rPr>
              <a:t>  </a:t>
            </a:r>
            <a:endParaRPr lang="en-US" sz="2800" b="1" dirty="0" smtClean="0">
              <a:solidFill>
                <a:prstClr val="black"/>
              </a:solidFill>
              <a:latin typeface="Cambria"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par>
                                <p:cTn id="7" presetID="45" presetClass="entr" presetSubtype="0"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anim calcmode="lin" valueType="num">
                                      <p:cBhvr>
                                        <p:cTn id="10" dur="500" fill="hold"/>
                                        <p:tgtEl>
                                          <p:spTgt spid="2"/>
                                        </p:tgtEl>
                                        <p:attrNameLst>
                                          <p:attrName>ppt_w</p:attrName>
                                        </p:attrNameLst>
                                      </p:cBhvr>
                                      <p:tavLst>
                                        <p:tav tm="0" fmla="#ppt_w*sin(2.5*pi*$)">
                                          <p:val>
                                            <p:fltVal val="0"/>
                                          </p:val>
                                        </p:tav>
                                        <p:tav tm="100000">
                                          <p:val>
                                            <p:fltVal val="1"/>
                                          </p:val>
                                        </p:tav>
                                      </p:tavLst>
                                    </p:anim>
                                    <p:anim calcmode="lin" valueType="num">
                                      <p:cBhvr>
                                        <p:cTn id="11" dur="500" fill="hold"/>
                                        <p:tgtEl>
                                          <p:spTgt spid="2"/>
                                        </p:tgtEl>
                                        <p:attrNameLst>
                                          <p:attrName>ppt_h</p:attrName>
                                        </p:attrNameLst>
                                      </p:cBhvr>
                                      <p:tavLst>
                                        <p:tav tm="0">
                                          <p:val>
                                            <p:strVal val="#ppt_h"/>
                                          </p:val>
                                        </p:tav>
                                        <p:tav tm="100000">
                                          <p:val>
                                            <p:strVal val="#ppt_h"/>
                                          </p:val>
                                        </p:tav>
                                      </p:tavLst>
                                    </p:anim>
                                  </p:childTnLst>
                                </p:cTn>
                              </p:par>
                              <p:par>
                                <p:cTn id="12" presetID="45" presetClass="entr" presetSubtype="0" fill="hold" nodeType="with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7" fill="hold">
                            <p:stCondLst>
                              <p:cond delay="3200"/>
                            </p:stCondLst>
                            <p:childTnLst>
                              <p:par>
                                <p:cTn id="18" presetID="22" presetClass="entr" presetSubtype="8" fill="hold"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1000"/>
                                        <p:tgtEl>
                                          <p:spTgt spid="4">
                                            <p:txEl>
                                              <p:pRg st="0" end="0"/>
                                            </p:txEl>
                                          </p:spTgt>
                                        </p:tgtEl>
                                      </p:cBhvr>
                                    </p:animEffect>
                                  </p:childTnLst>
                                </p:cTn>
                              </p:par>
                            </p:childTnLst>
                          </p:cTn>
                        </p:par>
                        <p:par>
                          <p:cTn id="21" fill="hold">
                            <p:stCondLst>
                              <p:cond delay="4200"/>
                            </p:stCondLst>
                            <p:childTnLst>
                              <p:par>
                                <p:cTn id="22" presetID="22" presetClass="entr" presetSubtype="8" fill="hold" nodeType="after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left)">
                                      <p:cBhvr>
                                        <p:cTn id="24" dur="1000"/>
                                        <p:tgtEl>
                                          <p:spTgt spid="4">
                                            <p:txEl>
                                              <p:pRg st="1" end="1"/>
                                            </p:txEl>
                                          </p:spTgt>
                                        </p:tgtEl>
                                      </p:cBhvr>
                                    </p:animEffect>
                                  </p:childTnLst>
                                </p:cTn>
                              </p:par>
                            </p:childTnLst>
                          </p:cTn>
                        </p:par>
                        <p:par>
                          <p:cTn id="25" fill="hold">
                            <p:stCondLst>
                              <p:cond delay="5200"/>
                            </p:stCondLst>
                            <p:childTnLst>
                              <p:par>
                                <p:cTn id="26" presetID="22" presetClass="entr" presetSubtype="8" fill="hold" nodeType="after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left)">
                                      <p:cBhvr>
                                        <p:cTn id="28"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5" name="TextBox 4"/>
          <p:cNvSpPr txBox="1"/>
          <p:nvPr/>
        </p:nvSpPr>
        <p:spPr>
          <a:xfrm>
            <a:off x="323290" y="990600"/>
            <a:ext cx="8686800" cy="5716950"/>
          </a:xfrm>
          <a:prstGeom prst="rect">
            <a:avLst/>
          </a:prstGeom>
          <a:noFill/>
          <a:effectLst/>
        </p:spPr>
        <p:txBody>
          <a:bodyPr wrap="square" rtlCol="0">
            <a:spAutoFit/>
          </a:bodyPr>
          <a:lstStyle/>
          <a:p>
            <a:pPr>
              <a:tabLst>
                <a:tab pos="457200" algn="l"/>
              </a:tabLst>
            </a:pPr>
            <a:r>
              <a:rPr lang="en-US" sz="2350" b="1" dirty="0" smtClean="0">
                <a:latin typeface="Cambria" panose="02040503050406030204" pitchFamily="18" charset="0"/>
                <a:ea typeface="Cambria" panose="02040503050406030204" pitchFamily="18" charset="0"/>
              </a:rPr>
              <a:t>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Pardon</a:t>
            </a:r>
            <a:r>
              <a:rPr lang="en-US" sz="2350" b="1" dirty="0" smtClean="0">
                <a:latin typeface="Cambria" panose="02040503050406030204" pitchFamily="18" charset="0"/>
                <a:ea typeface="Cambria" panose="02040503050406030204" pitchFamily="18" charset="0"/>
              </a:rPr>
              <a:t> </a:t>
            </a:r>
            <a:r>
              <a:rPr lang="en-US" sz="2350" b="1" i="1" dirty="0">
                <a:latin typeface="Cambria" panose="02040503050406030204" pitchFamily="18" charset="0"/>
                <a:ea typeface="Cambria" panose="02040503050406030204" pitchFamily="18" charset="0"/>
              </a:rPr>
              <a:t>and </a:t>
            </a:r>
            <a:r>
              <a:rPr lang="en-US" sz="235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Probation</a:t>
            </a:r>
            <a:r>
              <a:rPr lang="en-US" sz="2350" b="1" dirty="0">
                <a:latin typeface="Cambria" panose="02040503050406030204" pitchFamily="18" charset="0"/>
                <a:ea typeface="Cambria" panose="02040503050406030204" pitchFamily="18" charset="0"/>
              </a:rPr>
              <a:t> are two distinct legal concepts in the application of </a:t>
            </a:r>
            <a:r>
              <a:rPr lang="en-US" sz="2350" b="1" dirty="0" smtClean="0">
                <a:latin typeface="Cambria" panose="02040503050406030204" pitchFamily="18" charset="0"/>
                <a:ea typeface="Cambria" panose="02040503050406030204" pitchFamily="18" charset="0"/>
              </a:rPr>
              <a:t>justice; </a:t>
            </a:r>
            <a:r>
              <a:rPr lang="en-US" sz="2350" b="1" dirty="0">
                <a:latin typeface="Cambria" panose="02040503050406030204" pitchFamily="18" charset="0"/>
                <a:ea typeface="Cambria" panose="02040503050406030204" pitchFamily="18" charset="0"/>
              </a:rPr>
              <a:t>each </a:t>
            </a:r>
            <a:r>
              <a:rPr lang="en-US" sz="2350" b="1" dirty="0" smtClean="0">
                <a:latin typeface="Cambria" panose="02040503050406030204" pitchFamily="18" charset="0"/>
                <a:ea typeface="Cambria" panose="02040503050406030204" pitchFamily="18" charset="0"/>
              </a:rPr>
              <a:t>serves different purposes</a:t>
            </a:r>
            <a:r>
              <a:rPr lang="en-US" sz="2350" b="1" dirty="0">
                <a:latin typeface="Cambria" panose="02040503050406030204" pitchFamily="18" charset="0"/>
                <a:ea typeface="Cambria" panose="02040503050406030204" pitchFamily="18" charset="0"/>
              </a:rPr>
              <a:t>.</a:t>
            </a:r>
            <a:endPar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a:tabLst>
                <a:tab pos="457200" algn="l"/>
              </a:tabLst>
            </a:pPr>
            <a:endParaRPr lang="en-US" sz="10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a:tabLst>
                <a:tab pos="457200" algn="l"/>
              </a:tabLst>
            </a:pP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What’s the </a:t>
            </a:r>
            <a:r>
              <a:rPr lang="en-US" sz="235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difference between a pardon and probation? </a:t>
            </a:r>
          </a:p>
          <a:p>
            <a:pPr>
              <a:tabLst>
                <a:tab pos="457200" algn="l"/>
              </a:tabLst>
            </a:pPr>
            <a:endParaRPr lang="en-US" sz="1000" b="1" dirty="0">
              <a:latin typeface="Cambria" panose="02040503050406030204" pitchFamily="18" charset="0"/>
              <a:ea typeface="Cambria" panose="02040503050406030204" pitchFamily="18" charset="0"/>
            </a:endParaRPr>
          </a:p>
          <a:p>
            <a:pPr>
              <a:tabLst>
                <a:tab pos="457200" algn="l"/>
                <a:tab pos="627063" algn="l"/>
              </a:tabLst>
            </a:pP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 </a:t>
            </a:r>
            <a:r>
              <a:rPr lang="en-US" sz="2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PARDON:</a:t>
            </a:r>
            <a:r>
              <a:rPr lang="en-US" sz="2350" b="1" dirty="0" smtClean="0">
                <a:latin typeface="Cambria" panose="02040503050406030204" pitchFamily="18" charset="0"/>
                <a:ea typeface="Cambria" panose="02040503050406030204" pitchFamily="18" charset="0"/>
              </a:rPr>
              <a:t>  Is </a:t>
            </a:r>
            <a:r>
              <a:rPr lang="en-US" sz="2350" b="1" dirty="0">
                <a:latin typeface="Cambria" panose="02040503050406030204" pitchFamily="18" charset="0"/>
                <a:ea typeface="Cambria" panose="02040503050406030204" pitchFamily="18" charset="0"/>
              </a:rPr>
              <a:t>an expression of </a:t>
            </a:r>
            <a:r>
              <a:rPr lang="en-US" sz="2350" b="1" i="1" u="sng"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forgiveness</a:t>
            </a:r>
            <a:r>
              <a:rPr lang="en-US" sz="2350" b="1" dirty="0" smtClean="0">
                <a:latin typeface="Cambria" panose="02040503050406030204" pitchFamily="18" charset="0"/>
                <a:ea typeface="Cambria" panose="02040503050406030204" pitchFamily="18" charset="0"/>
              </a:rPr>
              <a:t>.  </a:t>
            </a:r>
          </a:p>
          <a:p>
            <a:pPr>
              <a:tabLst>
                <a:tab pos="627063" algn="l"/>
              </a:tabLst>
            </a:pPr>
            <a:endParaRPr lang="en-US" sz="1000" b="1" dirty="0" smtClean="0">
              <a:latin typeface="Cambria" panose="02040503050406030204" pitchFamily="18" charset="0"/>
              <a:ea typeface="Cambria" panose="02040503050406030204" pitchFamily="18" charset="0"/>
            </a:endParaRPr>
          </a:p>
          <a:p>
            <a:pPr marL="914400" indent="-342900">
              <a:buFont typeface="Arial" panose="020B0604020202020204" pitchFamily="34" charset="0"/>
              <a:buChar char="•"/>
            </a:pPr>
            <a:r>
              <a:rPr lang="en-US" sz="2350" b="1" dirty="0" smtClean="0">
                <a:latin typeface="Cambria" panose="02040503050406030204" pitchFamily="18" charset="0"/>
                <a:ea typeface="Cambria" panose="02040503050406030204" pitchFamily="18" charset="0"/>
              </a:rPr>
              <a:t>An </a:t>
            </a:r>
            <a:r>
              <a:rPr lang="en-US" sz="2350" b="1" dirty="0">
                <a:latin typeface="Cambria" panose="02040503050406030204" pitchFamily="18" charset="0"/>
                <a:ea typeface="Cambria" panose="02040503050406030204" pitchFamily="18" charset="0"/>
              </a:rPr>
              <a:t>official act of </a:t>
            </a:r>
            <a:r>
              <a:rPr lang="en-US" sz="2350" b="1" u="sng" dirty="0">
                <a:latin typeface="Cambria" panose="02040503050406030204" pitchFamily="18" charset="0"/>
                <a:ea typeface="Cambria" panose="02040503050406030204" pitchFamily="18" charset="0"/>
              </a:rPr>
              <a:t>forgiveness</a:t>
            </a:r>
            <a:r>
              <a:rPr lang="en-US" sz="2350" b="1" dirty="0">
                <a:latin typeface="Cambria" panose="02040503050406030204" pitchFamily="18" charset="0"/>
                <a:ea typeface="Cambria" panose="02040503050406030204" pitchFamily="18" charset="0"/>
              </a:rPr>
              <a:t> granted by an executive authority </a:t>
            </a:r>
            <a:r>
              <a:rPr lang="en-US" sz="2350" b="1" dirty="0" smtClean="0">
                <a:latin typeface="Cambria" panose="02040503050406030204" pitchFamily="18" charset="0"/>
                <a:ea typeface="Cambria" panose="02040503050406030204" pitchFamily="18" charset="0"/>
              </a:rPr>
              <a:t>to </a:t>
            </a:r>
            <a:r>
              <a:rPr lang="en-US" sz="2350" b="1" dirty="0">
                <a:latin typeface="Cambria" panose="02040503050406030204" pitchFamily="18" charset="0"/>
                <a:ea typeface="Cambria" panose="02040503050406030204" pitchFamily="18" charset="0"/>
              </a:rPr>
              <a:t>someone who has committed a </a:t>
            </a:r>
            <a:r>
              <a:rPr lang="en-US" sz="2350" b="1" dirty="0" smtClean="0">
                <a:latin typeface="Cambria" panose="02040503050406030204" pitchFamily="18" charset="0"/>
                <a:ea typeface="Cambria" panose="02040503050406030204" pitchFamily="18" charset="0"/>
              </a:rPr>
              <a:t>crime.</a:t>
            </a:r>
            <a:endParaRPr lang="en-US" sz="2350" b="1" dirty="0">
              <a:latin typeface="Cambria" panose="02040503050406030204" pitchFamily="18" charset="0"/>
              <a:ea typeface="Cambria" panose="02040503050406030204" pitchFamily="18" charset="0"/>
            </a:endParaRPr>
          </a:p>
          <a:p>
            <a:pPr marL="571500"/>
            <a:endParaRPr lang="en-US" sz="1000" b="1" dirty="0">
              <a:latin typeface="Cambria" panose="02040503050406030204" pitchFamily="18" charset="0"/>
              <a:ea typeface="Cambria" panose="02040503050406030204" pitchFamily="18" charset="0"/>
            </a:endParaRPr>
          </a:p>
          <a:p>
            <a:pPr marL="914400" indent="-342900">
              <a:buFont typeface="Arial" panose="020B0604020202020204" pitchFamily="34" charset="0"/>
              <a:buChar char="•"/>
            </a:pPr>
            <a:r>
              <a:rPr lang="en-US" sz="2350" b="1" dirty="0" smtClean="0">
                <a:latin typeface="Cambria" panose="02040503050406030204" pitchFamily="18" charset="0"/>
                <a:ea typeface="Cambria" panose="02040503050406030204" pitchFamily="18" charset="0"/>
              </a:rPr>
              <a:t>It typically </a:t>
            </a:r>
            <a:r>
              <a:rPr lang="en-US" sz="2350" b="1" dirty="0">
                <a:latin typeface="Cambria" panose="02040503050406030204" pitchFamily="18" charset="0"/>
                <a:ea typeface="Cambria" panose="02040503050406030204" pitchFamily="18" charset="0"/>
              </a:rPr>
              <a:t>restores certain rights and privileges that were lost due to </a:t>
            </a:r>
            <a:r>
              <a:rPr lang="en-US" sz="2350" b="1" dirty="0" smtClean="0">
                <a:latin typeface="Cambria" panose="02040503050406030204" pitchFamily="18" charset="0"/>
                <a:ea typeface="Cambria" panose="02040503050406030204" pitchFamily="18" charset="0"/>
              </a:rPr>
              <a:t>a criminal conviction.  </a:t>
            </a:r>
          </a:p>
          <a:p>
            <a:pPr marL="914400" indent="-342900">
              <a:buFont typeface="Arial" panose="020B0604020202020204" pitchFamily="34" charset="0"/>
              <a:buChar char="•"/>
            </a:pPr>
            <a:endParaRPr lang="en-US" sz="1000" b="1" dirty="0" smtClean="0">
              <a:latin typeface="Cambria" panose="02040503050406030204" pitchFamily="18" charset="0"/>
              <a:ea typeface="Cambria" panose="02040503050406030204" pitchFamily="18" charset="0"/>
            </a:endParaRPr>
          </a:p>
          <a:p>
            <a:pPr marL="914400" indent="-342900">
              <a:buFont typeface="Arial" panose="020B0604020202020204" pitchFamily="34" charset="0"/>
              <a:buChar char="•"/>
            </a:pPr>
            <a:r>
              <a:rPr lang="en-US" sz="2350" b="1" dirty="0" smtClean="0">
                <a:latin typeface="Cambria" panose="02040503050406030204" pitchFamily="18" charset="0"/>
                <a:ea typeface="Cambria" panose="02040503050406030204" pitchFamily="18" charset="0"/>
              </a:rPr>
              <a:t>It does </a:t>
            </a:r>
            <a:r>
              <a:rPr lang="en-US" sz="2350" b="1" dirty="0">
                <a:latin typeface="Cambria" panose="02040503050406030204" pitchFamily="18" charset="0"/>
                <a:ea typeface="Cambria" panose="02040503050406030204" pitchFamily="18" charset="0"/>
              </a:rPr>
              <a:t>not expunge or erase the </a:t>
            </a:r>
            <a:r>
              <a:rPr lang="en-US" sz="2350" b="1" dirty="0" smtClean="0">
                <a:latin typeface="Cambria" panose="02040503050406030204" pitchFamily="18" charset="0"/>
                <a:ea typeface="Cambria" panose="02040503050406030204" pitchFamily="18" charset="0"/>
              </a:rPr>
              <a:t>conviction; </a:t>
            </a:r>
            <a:r>
              <a:rPr lang="en-US" sz="2350" b="1" dirty="0">
                <a:latin typeface="Cambria" panose="02040503050406030204" pitchFamily="18" charset="0"/>
                <a:ea typeface="Cambria" panose="02040503050406030204" pitchFamily="18" charset="0"/>
              </a:rPr>
              <a:t>it </a:t>
            </a:r>
            <a:r>
              <a:rPr lang="en-US" sz="2350" b="1" dirty="0" smtClean="0">
                <a:latin typeface="Cambria" panose="02040503050406030204" pitchFamily="18" charset="0"/>
                <a:ea typeface="Cambria" panose="02040503050406030204" pitchFamily="18" charset="0"/>
              </a:rPr>
              <a:t>indicates </a:t>
            </a:r>
            <a:r>
              <a:rPr lang="en-US" sz="2350" b="1" dirty="0" smtClean="0">
                <a:latin typeface="Cambria" panose="02040503050406030204" pitchFamily="18" charset="0"/>
                <a:ea typeface="Cambria" panose="02040503050406030204" pitchFamily="18" charset="0"/>
              </a:rPr>
              <a:t>that the </a:t>
            </a:r>
            <a:r>
              <a:rPr lang="en-US" sz="2350" b="1" dirty="0">
                <a:latin typeface="Cambria" panose="02040503050406030204" pitchFamily="18" charset="0"/>
                <a:ea typeface="Cambria" panose="02040503050406030204" pitchFamily="18" charset="0"/>
              </a:rPr>
              <a:t>granting authority believes the individual deserves </a:t>
            </a:r>
            <a:r>
              <a:rPr lang="en-US" sz="2350" b="1" u="sng" dirty="0">
                <a:latin typeface="Cambria" panose="02040503050406030204" pitchFamily="18" charset="0"/>
                <a:ea typeface="Cambria" panose="02040503050406030204" pitchFamily="18" charset="0"/>
              </a:rPr>
              <a:t>forgiveness</a:t>
            </a:r>
            <a:r>
              <a:rPr lang="en-US" sz="2350" b="1" dirty="0">
                <a:latin typeface="Cambria" panose="02040503050406030204" pitchFamily="18" charset="0"/>
                <a:ea typeface="Cambria" panose="02040503050406030204" pitchFamily="18" charset="0"/>
              </a:rPr>
              <a:t>.</a:t>
            </a:r>
          </a:p>
          <a:p>
            <a:pPr marL="571500"/>
            <a:endParaRPr lang="en-US" sz="1000" b="1" dirty="0">
              <a:latin typeface="Cambria" panose="02040503050406030204" pitchFamily="18" charset="0"/>
              <a:ea typeface="Cambria" panose="02040503050406030204" pitchFamily="18" charset="0"/>
            </a:endParaRPr>
          </a:p>
          <a:p>
            <a:pPr marL="914400" indent="-342900">
              <a:buFont typeface="Arial" panose="020B0604020202020204" pitchFamily="34" charset="0"/>
              <a:buChar char="•"/>
            </a:pPr>
            <a:r>
              <a:rPr lang="en-US" sz="2350" b="1" dirty="0" smtClean="0">
                <a:latin typeface="Cambria" panose="02040503050406030204" pitchFamily="18" charset="0"/>
                <a:ea typeface="Cambria" panose="02040503050406030204" pitchFamily="18" charset="0"/>
              </a:rPr>
              <a:t>It allows </a:t>
            </a:r>
            <a:r>
              <a:rPr lang="en-US" sz="2350" b="1" dirty="0">
                <a:latin typeface="Cambria" panose="02040503050406030204" pitchFamily="18" charset="0"/>
                <a:ea typeface="Cambria" panose="02040503050406030204" pitchFamily="18" charset="0"/>
              </a:rPr>
              <a:t>the person to be relieved of </a:t>
            </a:r>
            <a:r>
              <a:rPr lang="en-US" sz="2350" b="1" dirty="0" smtClean="0">
                <a:latin typeface="Cambria" panose="02040503050406030204" pitchFamily="18" charset="0"/>
                <a:ea typeface="Cambria" panose="02040503050406030204" pitchFamily="18" charset="0"/>
              </a:rPr>
              <a:t>all </a:t>
            </a:r>
            <a:r>
              <a:rPr lang="en-US" sz="2350" b="1" dirty="0">
                <a:latin typeface="Cambria" panose="02040503050406030204" pitchFamily="18" charset="0"/>
                <a:ea typeface="Cambria" panose="02040503050406030204" pitchFamily="18" charset="0"/>
              </a:rPr>
              <a:t>legal consequences of the conviction</a:t>
            </a:r>
            <a:r>
              <a:rPr lang="en-US" sz="2350" b="1" dirty="0" smtClean="0">
                <a:latin typeface="Cambria" panose="02040503050406030204" pitchFamily="18" charset="0"/>
                <a:ea typeface="Cambria" panose="02040503050406030204" pitchFamily="18" charset="0"/>
              </a:rPr>
              <a:t>.</a:t>
            </a:r>
            <a:endParaRPr lang="en-US" sz="2350" b="1" dirty="0">
              <a:latin typeface="Cambria" panose="02040503050406030204" pitchFamily="18" charset="0"/>
              <a:ea typeface="Cambria" panose="02040503050406030204" pitchFamily="18" charset="0"/>
            </a:endParaRPr>
          </a:p>
        </p:txBody>
      </p:sp>
      <p:sp>
        <p:nvSpPr>
          <p:cNvPr id="6" name="Title 1"/>
          <p:cNvSpPr>
            <a:spLocks noGrp="1"/>
          </p:cNvSpPr>
          <p:nvPr>
            <p:ph type="title"/>
          </p:nvPr>
        </p:nvSpPr>
        <p:spPr>
          <a:xfrm>
            <a:off x="323290" y="762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 </a:t>
            </a:r>
            <a:r>
              <a:rPr lang="en-US" sz="32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129713225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wipe(left)">
                                      <p:cBhvr>
                                        <p:cTn id="27" dur="1000"/>
                                        <p:tgtEl>
                                          <p:spTgt spid="5">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10" end="10"/>
                                            </p:txEl>
                                          </p:spTgt>
                                        </p:tgtEl>
                                        <p:attrNameLst>
                                          <p:attrName>style.visibility</p:attrName>
                                        </p:attrNameLst>
                                      </p:cBhvr>
                                      <p:to>
                                        <p:strVal val="visible"/>
                                      </p:to>
                                    </p:set>
                                    <p:animEffect transition="in" filter="wipe(left)">
                                      <p:cBhvr>
                                        <p:cTn id="32" dur="1000"/>
                                        <p:tgtEl>
                                          <p:spTgt spid="5">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
                                            <p:txEl>
                                              <p:pRg st="12" end="12"/>
                                            </p:txEl>
                                          </p:spTgt>
                                        </p:tgtEl>
                                        <p:attrNameLst>
                                          <p:attrName>style.visibility</p:attrName>
                                        </p:attrNameLst>
                                      </p:cBhvr>
                                      <p:to>
                                        <p:strVal val="visible"/>
                                      </p:to>
                                    </p:set>
                                    <p:animEffect transition="in" filter="wipe(left)">
                                      <p:cBhvr>
                                        <p:cTn id="37" dur="1000"/>
                                        <p:tgtEl>
                                          <p:spTgt spid="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5" name="TextBox 4"/>
          <p:cNvSpPr txBox="1"/>
          <p:nvPr/>
        </p:nvSpPr>
        <p:spPr>
          <a:xfrm>
            <a:off x="313765" y="1143000"/>
            <a:ext cx="8686800" cy="5563061"/>
          </a:xfrm>
          <a:prstGeom prst="rect">
            <a:avLst/>
          </a:prstGeom>
          <a:noFill/>
          <a:effectLst/>
        </p:spPr>
        <p:txBody>
          <a:bodyPr wrap="square" rtlCol="0">
            <a:spAutoFit/>
          </a:bodyPr>
          <a:lstStyle/>
          <a:p>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What’s </a:t>
            </a:r>
            <a:r>
              <a:rPr lang="en-US" sz="235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 difference between a pardon and probation?  </a:t>
            </a:r>
            <a:endParaRPr lang="en-US" sz="2350" b="1" dirty="0">
              <a:latin typeface="Cambria" panose="02040503050406030204" pitchFamily="18" charset="0"/>
              <a:ea typeface="Cambria" panose="02040503050406030204" pitchFamily="18" charset="0"/>
            </a:endParaRPr>
          </a:p>
          <a:p>
            <a:pPr>
              <a:tabLst>
                <a:tab pos="457200" algn="l"/>
                <a:tab pos="627063" algn="l"/>
              </a:tabLst>
            </a:pPr>
            <a:endParaRPr lang="en-US" sz="10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a:tabLst>
                <a:tab pos="457200" algn="l"/>
                <a:tab pos="627063" algn="l"/>
              </a:tabLst>
            </a:pP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 </a:t>
            </a:r>
            <a:r>
              <a:rPr lang="en-US" sz="2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PROBATION:</a:t>
            </a:r>
            <a:r>
              <a:rPr lang="en-US" sz="2350" b="1" dirty="0" smtClean="0">
                <a:latin typeface="Cambria" panose="02040503050406030204" pitchFamily="18" charset="0"/>
                <a:ea typeface="Cambria" panose="02040503050406030204" pitchFamily="18" charset="0"/>
              </a:rPr>
              <a:t>  Is </a:t>
            </a:r>
            <a:r>
              <a:rPr lang="en-US" sz="2350" b="1" dirty="0" smtClean="0">
                <a:latin typeface="Cambria" panose="02040503050406030204" pitchFamily="18" charset="0"/>
                <a:ea typeface="Cambria" panose="02040503050406030204" pitchFamily="18" charset="0"/>
              </a:rPr>
              <a:t>a period of </a:t>
            </a:r>
            <a:r>
              <a:rPr lang="en-US" sz="2350" b="1" dirty="0">
                <a:latin typeface="Cambria" panose="02040503050406030204" pitchFamily="18" charset="0"/>
                <a:ea typeface="Cambria" panose="02040503050406030204" pitchFamily="18" charset="0"/>
              </a:rPr>
              <a:t>observation. </a:t>
            </a:r>
            <a:endParaRPr lang="en-US" sz="2350" b="1" dirty="0" smtClean="0">
              <a:latin typeface="Cambria" panose="02040503050406030204" pitchFamily="18" charset="0"/>
              <a:ea typeface="Cambria" panose="02040503050406030204" pitchFamily="18" charset="0"/>
            </a:endParaRPr>
          </a:p>
          <a:p>
            <a:endParaRPr lang="en-US" sz="1000" dirty="0" smtClean="0"/>
          </a:p>
          <a:p>
            <a:pPr marL="857250" indent="-285750">
              <a:buFont typeface="Arial" panose="020B0604020202020204" pitchFamily="34" charset="0"/>
              <a:buChar char="•"/>
              <a:tabLst>
                <a:tab pos="571500" algn="l"/>
              </a:tabLst>
            </a:pPr>
            <a:r>
              <a:rPr lang="en-US" sz="2350" b="1" dirty="0" smtClean="0">
                <a:latin typeface="Cambria" panose="02040503050406030204" pitchFamily="18" charset="0"/>
                <a:ea typeface="Cambria" panose="02040503050406030204" pitchFamily="18" charset="0"/>
              </a:rPr>
              <a:t>It’s </a:t>
            </a:r>
            <a:r>
              <a:rPr lang="en-US" sz="2350" b="1" dirty="0" smtClean="0">
                <a:latin typeface="Cambria" panose="02040503050406030204" pitchFamily="18" charset="0"/>
                <a:ea typeface="Cambria" panose="02040503050406030204" pitchFamily="18" charset="0"/>
              </a:rPr>
              <a:t>a criminal verdict </a:t>
            </a:r>
            <a:r>
              <a:rPr lang="en-US" sz="2350" b="1" dirty="0">
                <a:latin typeface="Cambria" panose="02040503050406030204" pitchFamily="18" charset="0"/>
                <a:ea typeface="Cambria" panose="02040503050406030204" pitchFamily="18" charset="0"/>
              </a:rPr>
              <a:t>that allows </a:t>
            </a:r>
            <a:r>
              <a:rPr lang="en-US" sz="2350" b="1" dirty="0" smtClean="0">
                <a:latin typeface="Cambria" panose="02040503050406030204" pitchFamily="18" charset="0"/>
                <a:ea typeface="Cambria" panose="02040503050406030204" pitchFamily="18" charset="0"/>
              </a:rPr>
              <a:t>a convicted </a:t>
            </a:r>
            <a:r>
              <a:rPr lang="en-US" sz="2350" b="1" dirty="0">
                <a:latin typeface="Cambria" panose="02040503050406030204" pitchFamily="18" charset="0"/>
                <a:ea typeface="Cambria" panose="02040503050406030204" pitchFamily="18" charset="0"/>
              </a:rPr>
              <a:t>offender </a:t>
            </a:r>
            <a:r>
              <a:rPr lang="en-US" sz="2350" b="1" dirty="0" smtClean="0">
                <a:latin typeface="Cambria" panose="02040503050406030204" pitchFamily="18" charset="0"/>
                <a:ea typeface="Cambria" panose="02040503050406030204" pitchFamily="18" charset="0"/>
              </a:rPr>
              <a:t>   to be </a:t>
            </a:r>
            <a:r>
              <a:rPr lang="en-US" sz="2350" b="1" u="sng" dirty="0" smtClean="0">
                <a:latin typeface="Cambria" panose="02040503050406030204" pitchFamily="18" charset="0"/>
                <a:ea typeface="Cambria" panose="02040503050406030204" pitchFamily="18" charset="0"/>
              </a:rPr>
              <a:t>released</a:t>
            </a:r>
            <a:r>
              <a:rPr lang="en-US" sz="2350" b="1" dirty="0" smtClean="0">
                <a:latin typeface="Cambria" panose="02040503050406030204" pitchFamily="18" charset="0"/>
                <a:ea typeface="Cambria" panose="02040503050406030204" pitchFamily="18" charset="0"/>
              </a:rPr>
              <a:t> subject to certain </a:t>
            </a:r>
            <a:r>
              <a:rPr lang="en-US" sz="2350" b="1" dirty="0">
                <a:latin typeface="Cambria" panose="02040503050406030204" pitchFamily="18" charset="0"/>
                <a:ea typeface="Cambria" panose="02040503050406030204" pitchFamily="18" charset="0"/>
              </a:rPr>
              <a:t>conditions and restrictions.</a:t>
            </a:r>
          </a:p>
          <a:p>
            <a:pPr marL="857250" indent="-285750">
              <a:tabLst>
                <a:tab pos="571500" algn="l"/>
              </a:tabLst>
            </a:pPr>
            <a:endParaRPr lang="en-US" sz="1000" b="1" dirty="0">
              <a:latin typeface="Cambria" panose="02040503050406030204" pitchFamily="18" charset="0"/>
              <a:ea typeface="Cambria" panose="02040503050406030204" pitchFamily="18" charset="0"/>
            </a:endParaRPr>
          </a:p>
          <a:p>
            <a:pPr marL="857250" indent="-285750">
              <a:buFont typeface="Arial" panose="020B0604020202020204" pitchFamily="34" charset="0"/>
              <a:buChar char="•"/>
              <a:tabLst>
                <a:tab pos="571500" algn="l"/>
              </a:tabLst>
            </a:pPr>
            <a:r>
              <a:rPr lang="en-US" sz="2350" b="1" dirty="0" smtClean="0">
                <a:latin typeface="Cambria" panose="02040503050406030204" pitchFamily="18" charset="0"/>
                <a:ea typeface="Cambria" panose="02040503050406030204" pitchFamily="18" charset="0"/>
              </a:rPr>
              <a:t>It requires </a:t>
            </a:r>
            <a:r>
              <a:rPr lang="en-US" sz="2350" b="1" dirty="0">
                <a:latin typeface="Cambria" panose="02040503050406030204" pitchFamily="18" charset="0"/>
                <a:ea typeface="Cambria" panose="02040503050406030204" pitchFamily="18" charset="0"/>
              </a:rPr>
              <a:t>that an individual </a:t>
            </a:r>
            <a:r>
              <a:rPr lang="en-US" sz="2350" b="1" u="sng" dirty="0">
                <a:latin typeface="Cambria" panose="02040503050406030204" pitchFamily="18" charset="0"/>
                <a:ea typeface="Cambria" panose="02040503050406030204" pitchFamily="18" charset="0"/>
              </a:rPr>
              <a:t>released</a:t>
            </a:r>
            <a:r>
              <a:rPr lang="en-US" sz="2350" b="1" dirty="0">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be </a:t>
            </a:r>
            <a:r>
              <a:rPr lang="en-US" sz="2350" b="1" dirty="0">
                <a:latin typeface="Cambria" panose="02040503050406030204" pitchFamily="18" charset="0"/>
                <a:ea typeface="Cambria" panose="02040503050406030204" pitchFamily="18" charset="0"/>
              </a:rPr>
              <a:t>under </a:t>
            </a:r>
            <a:r>
              <a:rPr lang="en-US" sz="2350" b="1" dirty="0" smtClean="0">
                <a:latin typeface="Cambria" panose="02040503050406030204" pitchFamily="18" charset="0"/>
                <a:ea typeface="Cambria" panose="02040503050406030204" pitchFamily="18" charset="0"/>
              </a:rPr>
              <a:t>official supervision </a:t>
            </a:r>
            <a:r>
              <a:rPr lang="en-US" sz="2350" b="1" dirty="0">
                <a:latin typeface="Cambria" panose="02040503050406030204" pitchFamily="18" charset="0"/>
                <a:ea typeface="Cambria" panose="02040503050406030204" pitchFamily="18" charset="0"/>
              </a:rPr>
              <a:t>and follow specific rules. </a:t>
            </a:r>
          </a:p>
          <a:p>
            <a:pPr marL="857250" indent="-285750">
              <a:tabLst>
                <a:tab pos="571500" algn="l"/>
              </a:tabLst>
            </a:pPr>
            <a:endParaRPr lang="en-US" sz="1000" b="1" dirty="0">
              <a:latin typeface="Cambria" panose="02040503050406030204" pitchFamily="18" charset="0"/>
              <a:ea typeface="Cambria" panose="02040503050406030204" pitchFamily="18" charset="0"/>
            </a:endParaRPr>
          </a:p>
          <a:p>
            <a:pPr marL="857250" indent="-285750">
              <a:buFont typeface="Arial" panose="020B0604020202020204" pitchFamily="34" charset="0"/>
              <a:buChar char="•"/>
              <a:tabLst>
                <a:tab pos="571500" algn="l"/>
              </a:tabLst>
            </a:pPr>
            <a:r>
              <a:rPr lang="en-US" sz="2350" b="1" dirty="0">
                <a:latin typeface="Cambria" panose="02040503050406030204" pitchFamily="18" charset="0"/>
                <a:ea typeface="Cambria" panose="02040503050406030204" pitchFamily="18" charset="0"/>
              </a:rPr>
              <a:t>If the individual fails to comply with the </a:t>
            </a:r>
            <a:r>
              <a:rPr lang="en-US" sz="2350" b="1" dirty="0" smtClean="0">
                <a:latin typeface="Cambria" panose="02040503050406030204" pitchFamily="18" charset="0"/>
                <a:ea typeface="Cambria" panose="02040503050406030204" pitchFamily="18" charset="0"/>
              </a:rPr>
              <a:t>probationary </a:t>
            </a:r>
            <a:r>
              <a:rPr lang="en-US" sz="2350" b="1" dirty="0">
                <a:latin typeface="Cambria" panose="02040503050406030204" pitchFamily="18" charset="0"/>
                <a:ea typeface="Cambria" panose="02040503050406030204" pitchFamily="18" charset="0"/>
              </a:rPr>
              <a:t>requirement or rules that person can face additional </a:t>
            </a:r>
            <a:r>
              <a:rPr lang="en-US" sz="2350" b="1" dirty="0" smtClean="0">
                <a:latin typeface="Cambria" panose="02040503050406030204" pitchFamily="18" charset="0"/>
                <a:ea typeface="Cambria" panose="02040503050406030204" pitchFamily="18" charset="0"/>
              </a:rPr>
              <a:t>consequences.   </a:t>
            </a:r>
          </a:p>
          <a:p>
            <a:pPr marL="571500">
              <a:tabLst>
                <a:tab pos="571500" algn="l"/>
              </a:tabLst>
            </a:pPr>
            <a:endParaRPr lang="en-US" sz="1000" b="1" dirty="0" smtClean="0">
              <a:latin typeface="Cambria" panose="02040503050406030204" pitchFamily="18" charset="0"/>
              <a:ea typeface="Cambria" panose="02040503050406030204" pitchFamily="18" charset="0"/>
            </a:endParaRPr>
          </a:p>
          <a:p>
            <a:pPr>
              <a:tabLst>
                <a:tab pos="457200" algn="l"/>
              </a:tabLst>
            </a:pPr>
            <a:r>
              <a:rPr lang="en-US" sz="2350" b="1" dirty="0" smtClean="0">
                <a:latin typeface="Cambria" panose="02040503050406030204" pitchFamily="18" charset="0"/>
                <a:ea typeface="Cambria" panose="02040503050406030204" pitchFamily="18" charset="0"/>
              </a:rPr>
              <a:t>	Ultimately, a </a:t>
            </a:r>
            <a:r>
              <a:rPr lang="en-US" sz="2350" b="1" dirty="0">
                <a:latin typeface="Cambria" panose="02040503050406030204" pitchFamily="18" charset="0"/>
                <a:ea typeface="Cambria" panose="02040503050406030204" pitchFamily="18" charset="0"/>
              </a:rPr>
              <a:t>pardon </a:t>
            </a:r>
            <a:r>
              <a:rPr lang="en-US" sz="2350" b="1" dirty="0" smtClean="0">
                <a:latin typeface="Cambria" panose="02040503050406030204" pitchFamily="18" charset="0"/>
                <a:ea typeface="Cambria" panose="02040503050406030204" pitchFamily="18" charset="0"/>
              </a:rPr>
              <a:t>gives </a:t>
            </a:r>
            <a:r>
              <a:rPr lang="en-US" sz="235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unconditional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forgiveness</a:t>
            </a:r>
            <a:r>
              <a:rPr lang="en-US" sz="2350" b="1" i="1" dirty="0" smtClean="0">
                <a:latin typeface="Cambria" panose="02040503050406030204" pitchFamily="18" charset="0"/>
                <a:ea typeface="Cambria" panose="02040503050406030204" pitchFamily="18" charset="0"/>
              </a:rPr>
              <a:t>,</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while </a:t>
            </a:r>
            <a:r>
              <a:rPr lang="en-US" sz="2350" b="1" dirty="0">
                <a:latin typeface="Cambria" panose="02040503050406030204" pitchFamily="18" charset="0"/>
                <a:ea typeface="Cambria" panose="02040503050406030204" pitchFamily="18" charset="0"/>
              </a:rPr>
              <a:t>probation is a </a:t>
            </a:r>
            <a:r>
              <a:rPr lang="en-US" sz="235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provisional release </a:t>
            </a:r>
            <a:r>
              <a:rPr lang="en-US" sz="2350" b="1" dirty="0">
                <a:latin typeface="Cambria" panose="02040503050406030204" pitchFamily="18" charset="0"/>
                <a:ea typeface="Cambria" panose="02040503050406030204" pitchFamily="18" charset="0"/>
              </a:rPr>
              <a:t>from the </a:t>
            </a:r>
            <a:r>
              <a:rPr lang="en-US" sz="2350" b="1" dirty="0" smtClean="0">
                <a:latin typeface="Cambria" panose="02040503050406030204" pitchFamily="18" charset="0"/>
                <a:ea typeface="Cambria" panose="02040503050406030204" pitchFamily="18" charset="0"/>
              </a:rPr>
              <a:t>penalty of a conviction</a:t>
            </a:r>
            <a:r>
              <a:rPr lang="en-US" sz="2350" b="1" dirty="0" smtClean="0">
                <a:latin typeface="Cambria" panose="02040503050406030204" pitchFamily="18" charset="0"/>
                <a:ea typeface="Cambria" panose="02040503050406030204" pitchFamily="18" charset="0"/>
              </a:rPr>
              <a:t>.</a:t>
            </a:r>
            <a:endParaRPr lang="en-US" sz="1000" b="1" dirty="0" smtClean="0">
              <a:latin typeface="Cambria" panose="02040503050406030204" pitchFamily="18" charset="0"/>
              <a:ea typeface="Cambria" panose="02040503050406030204" pitchFamily="18" charset="0"/>
            </a:endParaRPr>
          </a:p>
        </p:txBody>
      </p:sp>
      <p:sp>
        <p:nvSpPr>
          <p:cNvPr id="6" name="Title 1"/>
          <p:cNvSpPr>
            <a:spLocks noGrp="1"/>
          </p:cNvSpPr>
          <p:nvPr>
            <p:ph type="title"/>
          </p:nvPr>
        </p:nvSpPr>
        <p:spPr>
          <a:xfrm>
            <a:off x="313765" y="1524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 </a:t>
            </a:r>
            <a:r>
              <a:rPr lang="en-US" sz="32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254008880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wipe(left)">
                                      <p:cBhvr>
                                        <p:cTn id="27" dur="1000"/>
                                        <p:tgtEl>
                                          <p:spTgt spid="5">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10" end="10"/>
                                            </p:txEl>
                                          </p:spTgt>
                                        </p:tgtEl>
                                        <p:attrNameLst>
                                          <p:attrName>style.visibility</p:attrName>
                                        </p:attrNameLst>
                                      </p:cBhvr>
                                      <p:to>
                                        <p:strVal val="visible"/>
                                      </p:to>
                                    </p:set>
                                    <p:animEffect transition="in" filter="wipe(left)">
                                      <p:cBhvr>
                                        <p:cTn id="32" dur="10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5" name="TextBox 4"/>
          <p:cNvSpPr txBox="1"/>
          <p:nvPr/>
        </p:nvSpPr>
        <p:spPr>
          <a:xfrm>
            <a:off x="322730" y="1219200"/>
            <a:ext cx="8686800" cy="5270674"/>
          </a:xfrm>
          <a:prstGeom prst="rect">
            <a:avLst/>
          </a:prstGeom>
          <a:noFill/>
          <a:effectLst/>
        </p:spPr>
        <p:txBody>
          <a:bodyPr wrap="square" rtlCol="0">
            <a:spAutoFit/>
          </a:bodyPr>
          <a:lstStyle/>
          <a:p>
            <a:pPr indent="457200"/>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Swindoll … </a:t>
            </a:r>
            <a:r>
              <a:rPr lang="en-US" sz="2350" b="1" dirty="0" smtClean="0">
                <a:latin typeface="Cambria" panose="02040503050406030204" pitchFamily="18" charset="0"/>
                <a:ea typeface="Cambria" panose="02040503050406030204" pitchFamily="18" charset="0"/>
              </a:rPr>
              <a:t>opens this study with a note about </a:t>
            </a:r>
            <a:r>
              <a:rPr lang="en-US" sz="2350" b="1" u="sng" dirty="0" smtClean="0">
                <a:latin typeface="Cambria" panose="02040503050406030204" pitchFamily="18" charset="0"/>
                <a:ea typeface="Cambria" panose="02040503050406030204" pitchFamily="18" charset="0"/>
              </a:rPr>
              <a:t>forgiveness</a:t>
            </a:r>
            <a:r>
              <a:rPr lang="en-US" sz="2350" b="1" dirty="0" smtClean="0">
                <a:latin typeface="Cambria" panose="02040503050406030204" pitchFamily="18" charset="0"/>
                <a:ea typeface="Cambria" panose="02040503050406030204" pitchFamily="18" charset="0"/>
              </a:rPr>
              <a:t>. He says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r>
              <a:rPr lang="en-US" sz="2350" b="1" dirty="0" smtClean="0">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Some years ago as I was thumbing through the want ads in the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Los Angeles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Times</a:t>
            </a:r>
            <a:r>
              <a:rPr lang="en-US" sz="2350" b="1" dirty="0" smtClean="0">
                <a:latin typeface="Cambria" panose="02040503050406030204" pitchFamily="18" charset="0"/>
                <a:ea typeface="Cambria" panose="02040503050406030204" pitchFamily="18" charset="0"/>
              </a:rPr>
              <a:t>,</a:t>
            </a:r>
            <a:r>
              <a:rPr lang="en-US" sz="2350" b="1" dirty="0" smtClean="0">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I came across a few lines that dripped with emotion. </a:t>
            </a:r>
          </a:p>
          <a:p>
            <a:pPr indent="457200"/>
            <a:endParaRPr lang="en-US" sz="1000" b="1" dirty="0">
              <a:latin typeface="Cambria" panose="02040503050406030204" pitchFamily="18" charset="0"/>
              <a:ea typeface="Cambria" panose="02040503050406030204" pitchFamily="18" charset="0"/>
            </a:endParaRPr>
          </a:p>
          <a:p>
            <a:pPr indent="457200">
              <a:tabLst>
                <a:tab pos="457200" algn="l"/>
                <a:tab pos="627063" algn="l"/>
              </a:tabLst>
            </a:pPr>
            <a:r>
              <a:rPr lang="en-US" sz="2350" b="1" dirty="0" smtClean="0">
                <a:latin typeface="Cambria" panose="02040503050406030204" pitchFamily="18" charset="0"/>
                <a:ea typeface="Cambria" panose="02040503050406030204" pitchFamily="18" charset="0"/>
              </a:rPr>
              <a:t>These </a:t>
            </a:r>
            <a:r>
              <a:rPr lang="en-US" sz="2350" b="1" dirty="0">
                <a:latin typeface="Cambria" panose="02040503050406030204" pitchFamily="18" charset="0"/>
                <a:ea typeface="Cambria" panose="02040503050406030204" pitchFamily="18" charset="0"/>
              </a:rPr>
              <a:t>nine w</a:t>
            </a:r>
            <a:r>
              <a:rPr lang="en-US" sz="2350" b="1" dirty="0" smtClean="0">
                <a:latin typeface="Cambria" panose="02040503050406030204" pitchFamily="18" charset="0"/>
                <a:ea typeface="Cambria" panose="02040503050406030204" pitchFamily="18" charset="0"/>
              </a:rPr>
              <a:t>ords buried in a sea of black and white,  floated from the page and catch my attention. </a:t>
            </a:r>
            <a:r>
              <a:rPr lang="en-US" sz="2350" b="1" i="1" dirty="0" smtClean="0">
                <a:latin typeface="Cambria" panose="02040503050406030204" pitchFamily="18" charset="0"/>
                <a:ea typeface="Cambria" panose="02040503050406030204" pitchFamily="18" charset="0"/>
              </a:rPr>
              <a:t>“</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Danny, please come home.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Mom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and Dad forgive you</a:t>
            </a:r>
            <a:r>
              <a:rPr lang="en-US" sz="2350" b="1" i="1" dirty="0" smtClean="0">
                <a:latin typeface="Cambria" panose="02040503050406030204" pitchFamily="18" charset="0"/>
                <a:ea typeface="Cambria" panose="02040503050406030204" pitchFamily="18" charset="0"/>
              </a:rPr>
              <a:t>.”</a:t>
            </a:r>
          </a:p>
          <a:p>
            <a:pPr indent="457200">
              <a:tabLst>
                <a:tab pos="457200" algn="l"/>
                <a:tab pos="627063" algn="l"/>
              </a:tabLst>
            </a:pPr>
            <a:endParaRPr lang="en-US" sz="10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indent="457200">
              <a:tabLst>
                <a:tab pos="457200" algn="l"/>
                <a:tab pos="627063" algn="l"/>
              </a:tabLst>
            </a:pPr>
            <a:r>
              <a:rPr lang="en-US" sz="2350" b="1" dirty="0" smtClean="0">
                <a:latin typeface="Cambria" panose="02040503050406030204" pitchFamily="18" charset="0"/>
                <a:ea typeface="Cambria" panose="02040503050406030204" pitchFamily="18" charset="0"/>
              </a:rPr>
              <a:t>I </a:t>
            </a:r>
            <a:r>
              <a:rPr lang="en-US" sz="2350" b="1" dirty="0" smtClean="0">
                <a:latin typeface="Cambria" panose="02040503050406030204" pitchFamily="18" charset="0"/>
                <a:ea typeface="Cambria" panose="02040503050406030204" pitchFamily="18" charset="0"/>
              </a:rPr>
              <a:t>read these words several times and tried to imagine the background of Danny’s life. </a:t>
            </a:r>
            <a:r>
              <a:rPr lang="en-US" sz="2350" b="1" dirty="0" smtClean="0">
                <a:latin typeface="Cambria" panose="02040503050406030204" pitchFamily="18" charset="0"/>
                <a:ea typeface="Cambria" panose="02040503050406030204" pitchFamily="18" charset="0"/>
              </a:rPr>
              <a:t> I </a:t>
            </a:r>
            <a:r>
              <a:rPr lang="en-US" sz="2350" b="1" dirty="0" smtClean="0">
                <a:latin typeface="Cambria" panose="02040503050406030204" pitchFamily="18" charset="0"/>
                <a:ea typeface="Cambria" panose="02040503050406030204" pitchFamily="18" charset="0"/>
              </a:rPr>
              <a:t>pictured myself in Danny shoes, discovering these words from his mom and dad that said, </a:t>
            </a:r>
            <a:r>
              <a:rPr lang="en-US" sz="2350" b="1" i="1" dirty="0" smtClean="0">
                <a:latin typeface="Cambria" panose="02040503050406030204" pitchFamily="18" charset="0"/>
                <a:ea typeface="Cambria" panose="02040503050406030204" pitchFamily="18" charset="0"/>
              </a:rPr>
              <a:t>“</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We forgive you</a:t>
            </a:r>
            <a:r>
              <a:rPr lang="en-US" sz="2350" b="1" i="1" dirty="0" smtClean="0">
                <a:latin typeface="Cambria" panose="02040503050406030204" pitchFamily="18" charset="0"/>
                <a:ea typeface="Cambria" panose="02040503050406030204" pitchFamily="18" charset="0"/>
              </a:rPr>
              <a:t>.”</a:t>
            </a:r>
          </a:p>
          <a:p>
            <a:pPr indent="457200">
              <a:tabLst>
                <a:tab pos="627063" algn="l"/>
              </a:tabLst>
            </a:pPr>
            <a:endParaRPr lang="en-US" sz="1000" b="1" dirty="0" smtClean="0">
              <a:latin typeface="Cambria" panose="02040503050406030204" pitchFamily="18" charset="0"/>
              <a:ea typeface="Cambria" panose="02040503050406030204" pitchFamily="18" charset="0"/>
            </a:endParaRPr>
          </a:p>
          <a:p>
            <a:pPr indent="457200">
              <a:tabLst>
                <a:tab pos="457200" algn="l"/>
                <a:tab pos="627063" algn="l"/>
              </a:tabLst>
            </a:pPr>
            <a:r>
              <a:rPr lang="en-US" sz="2400" b="1" dirty="0" smtClean="0">
                <a:latin typeface="Cambria" panose="02040503050406030204" pitchFamily="18" charset="0"/>
                <a:ea typeface="Cambria" panose="02040503050406030204" pitchFamily="18" charset="0"/>
              </a:rPr>
              <a:t>I </a:t>
            </a:r>
            <a:r>
              <a:rPr lang="en-US" sz="2400" b="1" dirty="0" smtClean="0">
                <a:latin typeface="Cambria" panose="02040503050406030204" pitchFamily="18" charset="0"/>
                <a:ea typeface="Cambria" panose="02040503050406030204" pitchFamily="18" charset="0"/>
              </a:rPr>
              <a:t>imaged the heartache those anguished parents were feeling. </a:t>
            </a:r>
            <a:r>
              <a:rPr lang="en-US" sz="2400" b="1" dirty="0" smtClean="0">
                <a:latin typeface="Cambria" panose="02040503050406030204" pitchFamily="18" charset="0"/>
                <a:ea typeface="Cambria" panose="02040503050406030204" pitchFamily="18" charset="0"/>
              </a:rPr>
              <a:t> As </a:t>
            </a:r>
            <a:r>
              <a:rPr lang="en-US" sz="2400" b="1" dirty="0" smtClean="0">
                <a:latin typeface="Cambria" panose="02040503050406030204" pitchFamily="18" charset="0"/>
                <a:ea typeface="Cambria" panose="02040503050406030204" pitchFamily="18" charset="0"/>
              </a:rPr>
              <a:t>a parent, it wasn’t difficult to track their struggle. </a:t>
            </a:r>
            <a:endParaRPr lang="en-US" sz="2350" b="1" dirty="0">
              <a:latin typeface="Cambria" panose="02040503050406030204" pitchFamily="18" charset="0"/>
              <a:ea typeface="Cambria" panose="02040503050406030204" pitchFamily="18" charset="0"/>
            </a:endParaRPr>
          </a:p>
        </p:txBody>
      </p:sp>
      <p:sp>
        <p:nvSpPr>
          <p:cNvPr id="6" name="Title 1"/>
          <p:cNvSpPr>
            <a:spLocks noGrp="1"/>
          </p:cNvSpPr>
          <p:nvPr>
            <p:ph type="title"/>
          </p:nvPr>
        </p:nvSpPr>
        <p:spPr>
          <a:xfrm>
            <a:off x="313765" y="1524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 </a:t>
            </a:r>
            <a:r>
              <a:rPr lang="en-US" sz="32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41947705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5" name="TextBox 4"/>
          <p:cNvSpPr txBox="1"/>
          <p:nvPr/>
        </p:nvSpPr>
        <p:spPr>
          <a:xfrm>
            <a:off x="389965" y="1219200"/>
            <a:ext cx="8610600" cy="5355312"/>
          </a:xfrm>
          <a:prstGeom prst="rect">
            <a:avLst/>
          </a:prstGeom>
          <a:noFill/>
          <a:effectLst/>
        </p:spPr>
        <p:txBody>
          <a:bodyPr wrap="square" rtlCol="0">
            <a:spAutoFit/>
          </a:bodyPr>
          <a:lstStyle/>
          <a:p>
            <a:pPr indent="457200">
              <a:tabLst>
                <a:tab pos="457200" algn="l"/>
              </a:tabLst>
            </a:pPr>
            <a:r>
              <a:rPr lang="en-US" sz="2400" b="1" dirty="0" smtClean="0">
                <a:latin typeface="Cambria" panose="02040503050406030204" pitchFamily="18" charset="0"/>
                <a:ea typeface="Cambria" panose="02040503050406030204" pitchFamily="18" charset="0"/>
              </a:rPr>
              <a:t>What </a:t>
            </a:r>
            <a:r>
              <a:rPr lang="en-US" sz="2400" b="1" dirty="0" smtClean="0">
                <a:latin typeface="Cambria" panose="02040503050406030204" pitchFamily="18" charset="0"/>
                <a:ea typeface="Cambria" panose="02040503050406030204" pitchFamily="18" charset="0"/>
              </a:rPr>
              <a:t>did it take to get them to swallow their pride, their judgmental spirit, their anger and bitterness, and to say</a:t>
            </a:r>
            <a:r>
              <a:rPr lang="en-US" sz="2400" b="1" dirty="0" smtClean="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“We forgive you”? </a:t>
            </a:r>
            <a:endParaRPr lang="en-US" sz="2400" b="1" i="1" dirty="0">
              <a:latin typeface="Cambria" panose="02040503050406030204" pitchFamily="18" charset="0"/>
              <a:ea typeface="Cambria" panose="02040503050406030204" pitchFamily="18" charset="0"/>
            </a:endParaRP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We </a:t>
            </a:r>
            <a:r>
              <a:rPr lang="en-US" sz="2400" b="1" dirty="0" smtClean="0">
                <a:latin typeface="Cambria" panose="02040503050406030204" pitchFamily="18" charset="0"/>
                <a:ea typeface="Cambria" panose="02040503050406030204" pitchFamily="18" charset="0"/>
              </a:rPr>
              <a:t>all know the joy of hearing the words,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 forgive you</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There is nothing quite as liberating as having a full pardon granted from a parent you’ve wronged, a spouse you’ve betrayed,  a friend you’ve let down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 </a:t>
            </a:r>
            <a:r>
              <a:rPr lang="en-US" sz="2400" b="1" dirty="0" smtClean="0">
                <a:latin typeface="Cambria" panose="02040503050406030204" pitchFamily="18" charset="0"/>
                <a:ea typeface="Cambria" panose="02040503050406030204" pitchFamily="18" charset="0"/>
              </a:rPr>
              <a:t>or the Savior you’re disobeyed. </a:t>
            </a: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Yes! </a:t>
            </a:r>
            <a:r>
              <a:rPr lang="en-US" sz="2400" b="1" dirty="0" smtClean="0">
                <a:latin typeface="Cambria" panose="02040503050406030204" pitchFamily="18" charset="0"/>
                <a:ea typeface="Cambria" panose="02040503050406030204" pitchFamily="18" charset="0"/>
              </a:rPr>
              <a:t> A </a:t>
            </a:r>
            <a:r>
              <a:rPr lang="en-US" sz="2400" b="1" dirty="0" smtClean="0">
                <a:latin typeface="Cambria" panose="02040503050406030204" pitchFamily="18" charset="0"/>
                <a:ea typeface="Cambria" panose="02040503050406030204" pitchFamily="18" charset="0"/>
              </a:rPr>
              <a:t>cool wave of relief washes over our painful, sweltering souls when we hear these words,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 forgive you</a:t>
            </a:r>
            <a:r>
              <a:rPr lang="en-US" sz="2400" b="1" i="1" dirty="0" smtClean="0">
                <a:latin typeface="Cambria" panose="02040503050406030204" pitchFamily="18" charset="0"/>
                <a:ea typeface="Cambria" panose="02040503050406030204" pitchFamily="18" charset="0"/>
              </a:rPr>
              <a:t>.” </a:t>
            </a:r>
          </a:p>
          <a:p>
            <a:pPr indent="457200"/>
            <a:endParaRPr lang="en-US" sz="1000" b="1" dirty="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Sometimes people </a:t>
            </a:r>
            <a:r>
              <a:rPr lang="en-US" sz="2400" b="1" dirty="0" smtClean="0">
                <a:latin typeface="Cambria" panose="02040503050406030204" pitchFamily="18" charset="0"/>
                <a:ea typeface="Cambria" panose="02040503050406030204" pitchFamily="18" charset="0"/>
              </a:rPr>
              <a:t>say,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 forgive you</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but they really mean,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I’ll let you back into my life under the following conditions</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For them</a:t>
            </a:r>
            <a:r>
              <a:rPr lang="en-US" sz="2400" b="1" i="1" dirty="0" smtClean="0">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pardon</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actually means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parole</a:t>
            </a:r>
            <a:r>
              <a:rPr lang="en-US" sz="2400" b="1" i="1" dirty="0" smtClean="0">
                <a:latin typeface="Cambria" panose="02040503050406030204" pitchFamily="18" charset="0"/>
                <a:ea typeface="Cambria" panose="02040503050406030204" pitchFamily="18" charset="0"/>
              </a:rPr>
              <a:t>.”</a:t>
            </a:r>
            <a:endParaRPr lang="en-US" sz="1000" b="1" i="1" dirty="0">
              <a:latin typeface="Cambria" panose="02040503050406030204" pitchFamily="18" charset="0"/>
              <a:ea typeface="Cambria" panose="02040503050406030204" pitchFamily="18" charset="0"/>
            </a:endParaRPr>
          </a:p>
        </p:txBody>
      </p:sp>
      <p:sp>
        <p:nvSpPr>
          <p:cNvPr id="6" name="Title 1"/>
          <p:cNvSpPr>
            <a:spLocks noGrp="1"/>
          </p:cNvSpPr>
          <p:nvPr>
            <p:ph type="title"/>
          </p:nvPr>
        </p:nvSpPr>
        <p:spPr>
          <a:xfrm>
            <a:off x="313765" y="1524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 </a:t>
            </a:r>
            <a:r>
              <a:rPr lang="en-US" sz="32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165435810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5" name="TextBox 4"/>
          <p:cNvSpPr txBox="1"/>
          <p:nvPr/>
        </p:nvSpPr>
        <p:spPr>
          <a:xfrm>
            <a:off x="399489" y="1235075"/>
            <a:ext cx="8515911" cy="4770537"/>
          </a:xfrm>
          <a:prstGeom prst="rect">
            <a:avLst/>
          </a:prstGeom>
          <a:noFill/>
          <a:effectLst/>
        </p:spPr>
        <p:txBody>
          <a:bodyPr wrap="square" rtlCol="0">
            <a:spAutoFit/>
          </a:bodyPr>
          <a:lstStyle/>
          <a:p>
            <a:pPr indent="457200"/>
            <a:r>
              <a:rPr lang="en-US" sz="2400" b="1" dirty="0" smtClean="0">
                <a:latin typeface="Cambria" panose="02040503050406030204" pitchFamily="18" charset="0"/>
                <a:ea typeface="Cambria" panose="02040503050406030204" pitchFamily="18" charset="0"/>
              </a:rPr>
              <a:t>Instead of leaving you feeling liberated, it makes you feel unsettled, watched, and distrusted. </a:t>
            </a:r>
          </a:p>
          <a:p>
            <a:pPr indent="457200"/>
            <a:endParaRPr lang="en-US" sz="1000" b="1" dirty="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Sadly, failure to grant </a:t>
            </a:r>
            <a:r>
              <a:rPr lang="en-US" sz="2400" b="1" u="sng" dirty="0" smtClean="0">
                <a:latin typeface="Cambria" panose="02040503050406030204" pitchFamily="18" charset="0"/>
                <a:ea typeface="Cambria" panose="02040503050406030204" pitchFamily="18" charset="0"/>
              </a:rPr>
              <a:t>forgiveness</a:t>
            </a:r>
            <a:r>
              <a:rPr lang="en-US" sz="2400" b="1" dirty="0" smtClean="0">
                <a:latin typeface="Cambria" panose="02040503050406030204" pitchFamily="18" charset="0"/>
                <a:ea typeface="Cambria" panose="02040503050406030204" pitchFamily="18" charset="0"/>
              </a:rPr>
              <a:t> to a repentant person can lead to deep wounding, permanent scarring, and a irreparable relationship where harmonious fellowship is  left hanging.  </a:t>
            </a:r>
          </a:p>
          <a:p>
            <a:pPr indent="457200"/>
            <a:endParaRPr lang="en-US" sz="1000" b="1" dirty="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This is true for interpersonal relationships, including those among believers in the church. </a:t>
            </a:r>
          </a:p>
          <a:p>
            <a:pPr indent="457200"/>
            <a:endParaRPr lang="en-US" sz="1000" b="1" dirty="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In fact, the Christians in Corinth struggled with this very issue, as one of their festering, unresolved conflicts was leading to painful schism in the body of Christ. </a:t>
            </a:r>
          </a:p>
          <a:p>
            <a:pPr indent="457200"/>
            <a:endParaRPr lang="en-US" sz="1000" b="1" dirty="0">
              <a:latin typeface="Cambria" panose="02040503050406030204" pitchFamily="18" charset="0"/>
              <a:ea typeface="Cambria" panose="02040503050406030204" pitchFamily="18" charset="0"/>
            </a:endParaRPr>
          </a:p>
        </p:txBody>
      </p:sp>
      <p:sp>
        <p:nvSpPr>
          <p:cNvPr id="6" name="Title 1"/>
          <p:cNvSpPr>
            <a:spLocks noGrp="1"/>
          </p:cNvSpPr>
          <p:nvPr>
            <p:ph type="title"/>
          </p:nvPr>
        </p:nvSpPr>
        <p:spPr>
          <a:xfrm>
            <a:off x="313765" y="1524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 </a:t>
            </a:r>
            <a:r>
              <a:rPr lang="en-US" sz="32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35176476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8" name="TextBox 7"/>
          <p:cNvSpPr txBox="1"/>
          <p:nvPr/>
        </p:nvSpPr>
        <p:spPr>
          <a:xfrm>
            <a:off x="381000" y="1295400"/>
            <a:ext cx="8458200" cy="2000548"/>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800" b="1" baseline="30000" dirty="0" smtClean="0">
                <a:effectLst>
                  <a:outerShdw blurRad="38100" dist="38100" dir="2700000" algn="tl">
                    <a:srgbClr val="000000">
                      <a:alpha val="43137"/>
                    </a:srgbClr>
                  </a:outerShdw>
                </a:effectLst>
                <a:latin typeface="Georgia" panose="02040502050405020303" pitchFamily="18" charset="0"/>
              </a:rPr>
              <a:t>5</a:t>
            </a:r>
            <a:r>
              <a:rPr lang="en-US" sz="2800" i="1" dirty="0" smtClean="0">
                <a:latin typeface="Georgia" panose="02040502050405020303" pitchFamily="18" charset="0"/>
              </a:rPr>
              <a:t>But</a:t>
            </a:r>
            <a:r>
              <a:rPr lang="en-US" sz="2800" i="1" dirty="0">
                <a:latin typeface="Georgia" panose="02040502050405020303" pitchFamily="18" charset="0"/>
              </a:rPr>
              <a:t> if anyone has caused grief, he has not grieved me, but all of you to some extent—not to be too severe</a:t>
            </a:r>
            <a:r>
              <a:rPr lang="en-US" sz="2800" i="1" dirty="0" smtClean="0">
                <a:latin typeface="Georgia" panose="02040502050405020303" pitchFamily="18" charset="0"/>
              </a:rPr>
              <a:t>. </a:t>
            </a:r>
            <a:r>
              <a:rPr lang="en-US" sz="2800" i="1" dirty="0">
                <a:latin typeface="Georgia" panose="02040502050405020303" pitchFamily="18" charset="0"/>
              </a:rPr>
              <a:t> </a:t>
            </a:r>
            <a:r>
              <a:rPr lang="en-US" sz="2800" b="1" baseline="30000" dirty="0" smtClean="0">
                <a:effectLst>
                  <a:outerShdw blurRad="38100" dist="38100" dir="2700000" algn="tl">
                    <a:srgbClr val="000000">
                      <a:alpha val="43137"/>
                    </a:srgbClr>
                  </a:outerShdw>
                </a:effectLst>
                <a:latin typeface="Georgia" panose="02040502050405020303" pitchFamily="18" charset="0"/>
              </a:rPr>
              <a:t>6</a:t>
            </a:r>
            <a:r>
              <a:rPr lang="en-US" sz="2800" i="1" dirty="0" smtClean="0">
                <a:latin typeface="Georgia" panose="02040502050405020303" pitchFamily="18" charset="0"/>
              </a:rPr>
              <a:t>This </a:t>
            </a:r>
            <a:r>
              <a:rPr lang="en-US" sz="2800" i="1" dirty="0">
                <a:latin typeface="Georgia" panose="02040502050405020303" pitchFamily="18" charset="0"/>
              </a:rPr>
              <a:t>punishment which was inflicted by the majority is sufficient for such a man, </a:t>
            </a:r>
          </a:p>
        </p:txBody>
      </p:sp>
      <p:sp>
        <p:nvSpPr>
          <p:cNvPr id="6" name="Title 1"/>
          <p:cNvSpPr>
            <a:spLocks noGrp="1"/>
          </p:cNvSpPr>
          <p:nvPr>
            <p:ph type="title"/>
          </p:nvPr>
        </p:nvSpPr>
        <p:spPr>
          <a:xfrm>
            <a:off x="313765" y="1524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2:5-6</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9913788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45107</TotalTime>
  <Words>2141</Words>
  <Application>Microsoft Office PowerPoint</Application>
  <PresentationFormat>On-screen Show (4:3)</PresentationFormat>
  <Paragraphs>220</Paragraphs>
  <Slides>30</Slides>
  <Notes>27</Notes>
  <HiddenSlides>0</HiddenSlides>
  <MMClips>0</MMClip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Trek</vt:lpstr>
      <vt:lpstr>1_Trek</vt:lpstr>
      <vt:lpstr>Slide 1</vt:lpstr>
      <vt:lpstr>2 Corinthians Introduction</vt:lpstr>
      <vt:lpstr>Slide 3</vt:lpstr>
      <vt:lpstr>2 Corinthians - Lesson Overview</vt:lpstr>
      <vt:lpstr>2 Corinthians - Lesson Overview</vt:lpstr>
      <vt:lpstr>2 Corinthians - Lesson Overview</vt:lpstr>
      <vt:lpstr>2 Corinthians - Lesson Overview</vt:lpstr>
      <vt:lpstr>2 Corinthians - Lesson Overview</vt:lpstr>
      <vt:lpstr>2 Corinthians 2:5-6</vt:lpstr>
      <vt:lpstr>2 Corinthians 2:5-6</vt:lpstr>
      <vt:lpstr>2 Corinthians 2:5-6</vt:lpstr>
      <vt:lpstr>2 Corinthians 2:5-6</vt:lpstr>
      <vt:lpstr>2 Corinthians 2:7-9</vt:lpstr>
      <vt:lpstr>2 Corinthians 2:7-9</vt:lpstr>
      <vt:lpstr>2 Corinthians 2:7-9</vt:lpstr>
      <vt:lpstr>2 Corinthians 2:7-9</vt:lpstr>
      <vt:lpstr>2 Corinthians 2:7-9</vt:lpstr>
      <vt:lpstr>2 Corinthians 2:7-9</vt:lpstr>
      <vt:lpstr>2 Corinthians 2:10-11</vt:lpstr>
      <vt:lpstr>2 Corinthians 2:10-11</vt:lpstr>
      <vt:lpstr>2 Corinthians 2:10-11</vt:lpstr>
      <vt:lpstr>2 Corinthians 2:10-11</vt:lpstr>
      <vt:lpstr>Slide 23</vt:lpstr>
      <vt:lpstr>Application – Pardon, not parole</vt:lpstr>
      <vt:lpstr>Application – Pardon, not parole</vt:lpstr>
      <vt:lpstr>Application – Pardon, not parole</vt:lpstr>
      <vt:lpstr>Application – Pardon, not parole</vt:lpstr>
      <vt:lpstr>Application – Pardon, not parole</vt:lpstr>
      <vt:lpstr>Slide 29</vt:lpstr>
      <vt:lpstr>Slide 30</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What You Give”</dc:title>
  <dc:creator>Pastor CALundy</dc:creator>
  <cp:lastModifiedBy>Pastor CALundy</cp:lastModifiedBy>
  <cp:revision>8583</cp:revision>
  <cp:lastPrinted>2023-05-06T01:46:48Z</cp:lastPrinted>
  <dcterms:created xsi:type="dcterms:W3CDTF">2016-10-08T19:35:00Z</dcterms:created>
  <dcterms:modified xsi:type="dcterms:W3CDTF">2024-02-05T19:37:44Z</dcterms:modified>
</cp:coreProperties>
</file>